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handoutMasterIdLst>
    <p:handoutMasterId r:id="rId100"/>
  </p:handoutMasterIdLst>
  <p:sldIdLst>
    <p:sldId id="256" r:id="rId2"/>
    <p:sldId id="627" r:id="rId3"/>
    <p:sldId id="749" r:id="rId4"/>
    <p:sldId id="797" r:id="rId5"/>
    <p:sldId id="798" r:id="rId6"/>
    <p:sldId id="473" r:id="rId7"/>
    <p:sldId id="855" r:id="rId8"/>
    <p:sldId id="796" r:id="rId9"/>
    <p:sldId id="812" r:id="rId10"/>
    <p:sldId id="800" r:id="rId11"/>
    <p:sldId id="801" r:id="rId12"/>
    <p:sldId id="795" r:id="rId13"/>
    <p:sldId id="788" r:id="rId14"/>
    <p:sldId id="789" r:id="rId15"/>
    <p:sldId id="790" r:id="rId16"/>
    <p:sldId id="791" r:id="rId17"/>
    <p:sldId id="802" r:id="rId18"/>
    <p:sldId id="792" r:id="rId19"/>
    <p:sldId id="844" r:id="rId20"/>
    <p:sldId id="794" r:id="rId21"/>
    <p:sldId id="793" r:id="rId22"/>
    <p:sldId id="803" r:id="rId23"/>
    <p:sldId id="856" r:id="rId24"/>
    <p:sldId id="774" r:id="rId25"/>
    <p:sldId id="805" r:id="rId26"/>
    <p:sldId id="775" r:id="rId27"/>
    <p:sldId id="813" r:id="rId28"/>
    <p:sldId id="776" r:id="rId29"/>
    <p:sldId id="777" r:id="rId30"/>
    <p:sldId id="778" r:id="rId31"/>
    <p:sldId id="779" r:id="rId32"/>
    <p:sldId id="780" r:id="rId33"/>
    <p:sldId id="781" r:id="rId34"/>
    <p:sldId id="815" r:id="rId35"/>
    <p:sldId id="816" r:id="rId36"/>
    <p:sldId id="817" r:id="rId37"/>
    <p:sldId id="857" r:id="rId38"/>
    <p:sldId id="849" r:id="rId39"/>
    <p:sldId id="850" r:id="rId40"/>
    <p:sldId id="851" r:id="rId41"/>
    <p:sldId id="852" r:id="rId42"/>
    <p:sldId id="853" r:id="rId43"/>
    <p:sldId id="782" r:id="rId44"/>
    <p:sldId id="783" r:id="rId45"/>
    <p:sldId id="784" r:id="rId46"/>
    <p:sldId id="858" r:id="rId47"/>
    <p:sldId id="860" r:id="rId48"/>
    <p:sldId id="859" r:id="rId49"/>
    <p:sldId id="861" r:id="rId50"/>
    <p:sldId id="863" r:id="rId51"/>
    <p:sldId id="862" r:id="rId52"/>
    <p:sldId id="864" r:id="rId53"/>
    <p:sldId id="865" r:id="rId54"/>
    <p:sldId id="866" r:id="rId55"/>
    <p:sldId id="867" r:id="rId56"/>
    <p:sldId id="870" r:id="rId57"/>
    <p:sldId id="871" r:id="rId58"/>
    <p:sldId id="868" r:id="rId59"/>
    <p:sldId id="869" r:id="rId60"/>
    <p:sldId id="824" r:id="rId61"/>
    <p:sldId id="872" r:id="rId62"/>
    <p:sldId id="876" r:id="rId63"/>
    <p:sldId id="877" r:id="rId64"/>
    <p:sldId id="878" r:id="rId65"/>
    <p:sldId id="879" r:id="rId66"/>
    <p:sldId id="880" r:id="rId67"/>
    <p:sldId id="881" r:id="rId68"/>
    <p:sldId id="873" r:id="rId69"/>
    <p:sldId id="724" r:id="rId70"/>
    <p:sldId id="725" r:id="rId71"/>
    <p:sldId id="732" r:id="rId72"/>
    <p:sldId id="733" r:id="rId73"/>
    <p:sldId id="740" r:id="rId74"/>
    <p:sldId id="741" r:id="rId75"/>
    <p:sldId id="830" r:id="rId76"/>
    <p:sldId id="831" r:id="rId77"/>
    <p:sldId id="832" r:id="rId78"/>
    <p:sldId id="833" r:id="rId79"/>
    <p:sldId id="834" r:id="rId80"/>
    <p:sldId id="835" r:id="rId81"/>
    <p:sldId id="874" r:id="rId82"/>
    <p:sldId id="836" r:id="rId83"/>
    <p:sldId id="840" r:id="rId84"/>
    <p:sldId id="838" r:id="rId85"/>
    <p:sldId id="841" r:id="rId86"/>
    <p:sldId id="837" r:id="rId87"/>
    <p:sldId id="842" r:id="rId88"/>
    <p:sldId id="875" r:id="rId89"/>
    <p:sldId id="765" r:id="rId90"/>
    <p:sldId id="766" r:id="rId91"/>
    <p:sldId id="767" r:id="rId92"/>
    <p:sldId id="768" r:id="rId93"/>
    <p:sldId id="769" r:id="rId94"/>
    <p:sldId id="770" r:id="rId95"/>
    <p:sldId id="771" r:id="rId96"/>
    <p:sldId id="772" r:id="rId97"/>
    <p:sldId id="762" r:id="rId98"/>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9900"/>
    <a:srgbClr val="FFFF66"/>
    <a:srgbClr val="CCECFF"/>
    <a:srgbClr val="CC3300"/>
    <a:srgbClr val="CC9900"/>
    <a:srgbClr val="33CC33"/>
    <a:srgbClr val="6699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3188" autoAdjust="0"/>
  </p:normalViewPr>
  <p:slideViewPr>
    <p:cSldViewPr snapToGrid="0">
      <p:cViewPr>
        <p:scale>
          <a:sx n="70" d="100"/>
          <a:sy n="70" d="100"/>
        </p:scale>
        <p:origin x="1032"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51" d="100"/>
          <a:sy n="51" d="100"/>
        </p:scale>
        <p:origin x="2620" y="3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4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5C755C14-65A9-46FC-A8A1-0AEDD1684D93}" type="datetimeFigureOut">
              <a:rPr lang="zh-CN" altLang="en-US" smtClean="0"/>
              <a:t>2019/9/26</a:t>
            </a:fld>
            <a:endParaRPr lang="zh-CN" altLang="en-US"/>
          </a:p>
        </p:txBody>
      </p:sp>
      <p:sp>
        <p:nvSpPr>
          <p:cNvPr id="4" name="页脚占位符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018A129C-6562-4A90-A059-3D7C8135FACA}" type="slidenum">
              <a:rPr lang="zh-CN" altLang="en-US" smtClean="0"/>
              <a:t>‹#›</a:t>
            </a:fld>
            <a:endParaRPr lang="zh-CN" altLang="en-US"/>
          </a:p>
        </p:txBody>
      </p:sp>
    </p:spTree>
    <p:extLst>
      <p:ext uri="{BB962C8B-B14F-4D97-AF65-F5344CB8AC3E}">
        <p14:creationId xmlns:p14="http://schemas.microsoft.com/office/powerpoint/2010/main" val="3647327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pPr>
              <a:defRPr/>
            </a:pPr>
            <a:endParaRPr lang="en-US"/>
          </a:p>
        </p:txBody>
      </p:sp>
      <p:sp>
        <p:nvSpPr>
          <p:cNvPr id="10243"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US"/>
          </a:p>
        </p:txBody>
      </p:sp>
      <p:sp>
        <p:nvSpPr>
          <p:cNvPr id="3174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pPr>
              <a:defRPr/>
            </a:pPr>
            <a:endParaRPr lang="en-US"/>
          </a:p>
        </p:txBody>
      </p:sp>
      <p:sp>
        <p:nvSpPr>
          <p:cNvPr id="10247"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A63B750C-3F9F-4757-B454-F7959CB3DAF9}" type="slidenum">
              <a:rPr lang="en-US"/>
              <a:pPr>
                <a:defRPr/>
              </a:pPr>
              <a:t>‹#›</a:t>
            </a:fld>
            <a:endParaRPr lang="en-US"/>
          </a:p>
        </p:txBody>
      </p:sp>
    </p:spTree>
    <p:extLst>
      <p:ext uri="{BB962C8B-B14F-4D97-AF65-F5344CB8AC3E}">
        <p14:creationId xmlns:p14="http://schemas.microsoft.com/office/powerpoint/2010/main" val="35603399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D7C7D78-5137-423D-AEE4-D98EFC7B6300}" type="slidenum">
              <a:rPr lang="en-US" smtClean="0"/>
              <a:pPr/>
              <a:t>1</a:t>
            </a:fld>
            <a:endParaRPr lang="en-US" dirty="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defTabSz="966612" eaLnBrk="1" hangingPunct="1">
              <a:defRPr/>
            </a:pPr>
            <a:endParaRPr lang="en-US" dirty="0"/>
          </a:p>
        </p:txBody>
      </p:sp>
    </p:spTree>
    <p:extLst>
      <p:ext uri="{BB962C8B-B14F-4D97-AF65-F5344CB8AC3E}">
        <p14:creationId xmlns:p14="http://schemas.microsoft.com/office/powerpoint/2010/main" val="1467621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68</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1188643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D18A7D4-B62C-4262-B97E-9E8DBC0664DD}" type="slidenum">
              <a:rPr lang="en-US" smtClean="0"/>
              <a:pPr/>
              <a:t>75</a:t>
            </a:fld>
            <a:endParaRPr 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836166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88</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2458386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4BE552-3B54-42FF-B926-8EBB27C369CC}" type="slidenum">
              <a:rPr lang="en-US"/>
              <a:pPr/>
              <a:t>91</a:t>
            </a:fld>
            <a:endParaRPr lang="en-US"/>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0311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84E59E-9C73-4FA2-86FB-7180D61B6E20}" type="slidenum">
              <a:rPr lang="en-US"/>
              <a:pPr/>
              <a:t>92</a:t>
            </a:fld>
            <a:endParaRPr lang="en-US"/>
          </a:p>
        </p:txBody>
      </p:sp>
      <p:sp>
        <p:nvSpPr>
          <p:cNvPr id="500738" name="Rectangle 2"/>
          <p:cNvSpPr>
            <a:spLocks noGrp="1" noRot="1" noChangeAspect="1" noChangeArrowheads="1" noTextEdit="1"/>
          </p:cNvSpPr>
          <p:nvPr>
            <p:ph type="sldImg"/>
          </p:nvPr>
        </p:nvSpPr>
        <p:spPr>
          <a:ln/>
        </p:spPr>
      </p:sp>
      <p:sp>
        <p:nvSpPr>
          <p:cNvPr id="500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80059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AA2286-19AE-4444-B5D3-B46E57DE924D}" type="slidenum">
              <a:rPr lang="en-US"/>
              <a:pPr/>
              <a:t>93</a:t>
            </a:fld>
            <a:endParaRPr lang="en-US"/>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9391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BD4572-86FA-4BD6-90CB-F7D8865A0F66}" type="slidenum">
              <a:rPr lang="en-US"/>
              <a:pPr/>
              <a:t>94</a:t>
            </a:fld>
            <a:endParaRPr lang="en-US"/>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3438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BC0AF8-4BE5-456E-87B1-9DE36E2208C4}" type="slidenum">
              <a:rPr lang="en-US"/>
              <a:pPr/>
              <a:t>95</a:t>
            </a:fld>
            <a:endParaRPr lang="en-US"/>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6291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85A770-56C3-4296-8DFC-D242E7D12E59}" type="slidenum">
              <a:rPr lang="en-US"/>
              <a:pPr/>
              <a:t>96</a:t>
            </a:fld>
            <a:endParaRPr lang="en-US"/>
          </a:p>
        </p:txBody>
      </p:sp>
      <p:sp>
        <p:nvSpPr>
          <p:cNvPr id="480258" name="Rectangle 2"/>
          <p:cNvSpPr>
            <a:spLocks noGrp="1" noRot="1" noChangeAspect="1" noChangeArrowheads="1" noTextEdit="1"/>
          </p:cNvSpPr>
          <p:nvPr>
            <p:ph type="sldImg"/>
          </p:nvPr>
        </p:nvSpPr>
        <p:spPr>
          <a:ln/>
        </p:spPr>
      </p:sp>
      <p:sp>
        <p:nvSpPr>
          <p:cNvPr id="480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3741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D18A7D4-B62C-4262-B97E-9E8DBC0664DD}" type="slidenum">
              <a:rPr lang="en-US" smtClean="0"/>
              <a:pPr/>
              <a:t>97</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6913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6</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3254982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7</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2248565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D18DF1-B511-486C-9AE2-D06DC296060B}" type="slidenum">
              <a:rPr lang="en-US"/>
              <a:pPr/>
              <a:t>11</a:t>
            </a:fld>
            <a:endParaRPr lang="en-US"/>
          </a:p>
        </p:txBody>
      </p:sp>
      <p:sp>
        <p:nvSpPr>
          <p:cNvPr id="453634" name="Rectangle 2"/>
          <p:cNvSpPr>
            <a:spLocks noGrp="1" noRot="1" noChangeAspect="1" noChangeArrowheads="1" noTextEdit="1"/>
          </p:cNvSpPr>
          <p:nvPr>
            <p:ph type="sldImg"/>
          </p:nvPr>
        </p:nvSpPr>
        <p:spPr>
          <a:ln/>
        </p:spPr>
      </p:sp>
      <p:sp>
        <p:nvSpPr>
          <p:cNvPr id="453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172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D18DF1-B511-486C-9AE2-D06DC296060B}" type="slidenum">
              <a:rPr lang="en-US"/>
              <a:pPr/>
              <a:t>13</a:t>
            </a:fld>
            <a:endParaRPr lang="en-US"/>
          </a:p>
        </p:txBody>
      </p:sp>
      <p:sp>
        <p:nvSpPr>
          <p:cNvPr id="453634" name="Rectangle 2"/>
          <p:cNvSpPr>
            <a:spLocks noGrp="1" noRot="1" noChangeAspect="1" noChangeArrowheads="1" noTextEdit="1"/>
          </p:cNvSpPr>
          <p:nvPr>
            <p:ph type="sldImg"/>
          </p:nvPr>
        </p:nvSpPr>
        <p:spPr>
          <a:ln/>
        </p:spPr>
      </p:sp>
      <p:sp>
        <p:nvSpPr>
          <p:cNvPr id="453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60880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23</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1415784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37</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3745432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46</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680873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61</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41798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7"/>
          <p:cNvSpPr>
            <a:spLocks noGrp="1" noChangeArrowheads="1"/>
          </p:cNvSpPr>
          <p:nvPr>
            <p:ph type="sldNum" sz="quarter" idx="10"/>
          </p:nvPr>
        </p:nvSpPr>
        <p:spPr>
          <a:ln/>
        </p:spPr>
        <p:txBody>
          <a:bodyPr/>
          <a:lstStyle>
            <a:lvl1pPr>
              <a:defRPr/>
            </a:lvl1pPr>
          </a:lstStyle>
          <a:p>
            <a:pPr>
              <a:defRPr/>
            </a:pPr>
            <a:fld id="{2B6DE880-269C-4531-AD66-CC3D957BEB8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sldNum" sz="quarter" idx="10"/>
          </p:nvPr>
        </p:nvSpPr>
        <p:spPr>
          <a:ln/>
        </p:spPr>
        <p:txBody>
          <a:bodyPr/>
          <a:lstStyle>
            <a:lvl1pPr>
              <a:defRPr/>
            </a:lvl1pPr>
          </a:lstStyle>
          <a:p>
            <a:pPr>
              <a:defRPr/>
            </a:pPr>
            <a:fld id="{402891B4-CA34-4372-8BD0-1C23EBE7832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sldNum" sz="quarter" idx="10"/>
          </p:nvPr>
        </p:nvSpPr>
        <p:spPr>
          <a:ln/>
        </p:spPr>
        <p:txBody>
          <a:bodyPr/>
          <a:lstStyle>
            <a:lvl1pPr>
              <a:defRPr/>
            </a:lvl1pPr>
          </a:lstStyle>
          <a:p>
            <a:pPr>
              <a:defRPr/>
            </a:pPr>
            <a:fld id="{A10FDBDC-32F1-46E5-BCCE-3EC8D7F1466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sldNum" sz="quarter" idx="10"/>
          </p:nvPr>
        </p:nvSpPr>
        <p:spPr>
          <a:ln/>
        </p:spPr>
        <p:txBody>
          <a:bodyPr/>
          <a:lstStyle>
            <a:lvl1pPr>
              <a:defRPr/>
            </a:lvl1pPr>
          </a:lstStyle>
          <a:p>
            <a:pPr>
              <a:defRPr/>
            </a:pPr>
            <a:fld id="{E265B495-A1C5-490B-945D-DABEFB3ADB6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56578"/>
            <a:ext cx="8229600" cy="548322"/>
          </a:xfrm>
          <a:prstGeom prst="rect">
            <a:avLst/>
          </a:prstGeom>
        </p:spPr>
        <p:txBody>
          <a:bodyPr/>
          <a:lstStyle>
            <a:lvl1pPr>
              <a:defRPr sz="26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1pPr>
              <a:defRPr sz="2400">
                <a:solidFill>
                  <a:srgbClr val="000099"/>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7"/>
          <p:cNvSpPr>
            <a:spLocks noGrp="1" noChangeArrowheads="1"/>
          </p:cNvSpPr>
          <p:nvPr>
            <p:ph type="sldNum" sz="quarter" idx="10"/>
          </p:nvPr>
        </p:nvSpPr>
        <p:spPr>
          <a:ln/>
        </p:spPr>
        <p:txBody>
          <a:bodyPr/>
          <a:lstStyle>
            <a:lvl1pPr>
              <a:defRPr/>
            </a:lvl1pPr>
          </a:lstStyle>
          <a:p>
            <a:pPr>
              <a:defRPr/>
            </a:pPr>
            <a:fld id="{3A5AF907-7185-42E0-8068-70682D5E898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sldNum" sz="quarter" idx="10"/>
          </p:nvPr>
        </p:nvSpPr>
        <p:spPr>
          <a:ln/>
        </p:spPr>
        <p:txBody>
          <a:bodyPr/>
          <a:lstStyle>
            <a:lvl1pPr>
              <a:defRPr/>
            </a:lvl1pPr>
          </a:lstStyle>
          <a:p>
            <a:pPr>
              <a:defRPr/>
            </a:pPr>
            <a:fld id="{3423CDB2-B7F5-497A-A11A-1943480802B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sldNum" sz="quarter" idx="10"/>
          </p:nvPr>
        </p:nvSpPr>
        <p:spPr>
          <a:ln/>
        </p:spPr>
        <p:txBody>
          <a:bodyPr/>
          <a:lstStyle>
            <a:lvl1pPr>
              <a:defRPr/>
            </a:lvl1pPr>
          </a:lstStyle>
          <a:p>
            <a:pPr>
              <a:defRPr/>
            </a:pPr>
            <a:fld id="{BCF7A3AD-4295-4355-B826-6DFE92312DD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sldNum" sz="quarter" idx="10"/>
          </p:nvPr>
        </p:nvSpPr>
        <p:spPr>
          <a:ln/>
        </p:spPr>
        <p:txBody>
          <a:bodyPr/>
          <a:lstStyle>
            <a:lvl1pPr>
              <a:defRPr/>
            </a:lvl1pPr>
          </a:lstStyle>
          <a:p>
            <a:pPr>
              <a:defRPr/>
            </a:pPr>
            <a:fld id="{1F2B8E7C-8307-4D26-8DEA-D2690E67D15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17"/>
          <p:cNvSpPr>
            <a:spLocks noGrp="1" noChangeArrowheads="1"/>
          </p:cNvSpPr>
          <p:nvPr>
            <p:ph type="sldNum" sz="quarter" idx="10"/>
          </p:nvPr>
        </p:nvSpPr>
        <p:spPr>
          <a:ln/>
        </p:spPr>
        <p:txBody>
          <a:bodyPr/>
          <a:lstStyle>
            <a:lvl1pPr>
              <a:defRPr/>
            </a:lvl1pPr>
          </a:lstStyle>
          <a:p>
            <a:pPr>
              <a:defRPr/>
            </a:pPr>
            <a:fld id="{EF64F9D7-6F78-4C99-BBAB-7F4CEB60ACB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sldNum" sz="quarter" idx="10"/>
          </p:nvPr>
        </p:nvSpPr>
        <p:spPr>
          <a:ln/>
        </p:spPr>
        <p:txBody>
          <a:bodyPr/>
          <a:lstStyle>
            <a:lvl1pPr>
              <a:defRPr/>
            </a:lvl1pPr>
          </a:lstStyle>
          <a:p>
            <a:pPr>
              <a:defRPr/>
            </a:pPr>
            <a:fld id="{3E1F7373-823E-4CA1-A405-CD177EA3096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sldNum" sz="quarter" idx="10"/>
          </p:nvPr>
        </p:nvSpPr>
        <p:spPr>
          <a:ln/>
        </p:spPr>
        <p:txBody>
          <a:bodyPr/>
          <a:lstStyle>
            <a:lvl1pPr>
              <a:defRPr/>
            </a:lvl1pPr>
          </a:lstStyle>
          <a:p>
            <a:pPr>
              <a:defRPr/>
            </a:pPr>
            <a:fld id="{CD7DF150-2608-457F-B3F9-C69B9ECEE31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sldNum" sz="quarter" idx="10"/>
          </p:nvPr>
        </p:nvSpPr>
        <p:spPr>
          <a:ln/>
        </p:spPr>
        <p:txBody>
          <a:bodyPr/>
          <a:lstStyle>
            <a:lvl1pPr>
              <a:defRPr/>
            </a:lvl1pPr>
          </a:lstStyle>
          <a:p>
            <a:pPr>
              <a:defRPr/>
            </a:pPr>
            <a:fld id="{6D40C7BD-1919-499B-8BBE-211A45E2E1E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Line 13"/>
          <p:cNvSpPr>
            <a:spLocks noChangeShapeType="1"/>
          </p:cNvSpPr>
          <p:nvPr userDrawn="1"/>
        </p:nvSpPr>
        <p:spPr bwMode="auto">
          <a:xfrm>
            <a:off x="0" y="6391275"/>
            <a:ext cx="9144000" cy="0"/>
          </a:xfrm>
          <a:prstGeom prst="line">
            <a:avLst/>
          </a:prstGeom>
          <a:noFill/>
          <a:ln w="19050">
            <a:solidFill>
              <a:srgbClr val="DDDDDD"/>
            </a:solidFill>
            <a:round/>
            <a:headEnd/>
            <a:tailEnd/>
          </a:ln>
          <a:effectLst/>
        </p:spPr>
        <p:txBody>
          <a:bodyPr/>
          <a:lstStyle/>
          <a:p>
            <a:pPr>
              <a:defRPr/>
            </a:pPr>
            <a:endParaRPr lang="en-US"/>
          </a:p>
        </p:txBody>
      </p:sp>
      <p:sp>
        <p:nvSpPr>
          <p:cNvPr id="1038" name="Line 14"/>
          <p:cNvSpPr>
            <a:spLocks noChangeShapeType="1"/>
          </p:cNvSpPr>
          <p:nvPr userDrawn="1"/>
        </p:nvSpPr>
        <p:spPr bwMode="auto">
          <a:xfrm>
            <a:off x="0" y="1143000"/>
            <a:ext cx="9144000" cy="0"/>
          </a:xfrm>
          <a:prstGeom prst="line">
            <a:avLst/>
          </a:prstGeom>
          <a:noFill/>
          <a:ln w="19050">
            <a:solidFill>
              <a:srgbClr val="DDDDDD"/>
            </a:solidFill>
            <a:round/>
            <a:headEnd/>
            <a:tailEnd/>
          </a:ln>
          <a:effectLst/>
        </p:spPr>
        <p:txBody>
          <a:bodyPr/>
          <a:lstStyle/>
          <a:p>
            <a:pPr>
              <a:defRPr/>
            </a:pPr>
            <a:endParaRPr lang="en-US"/>
          </a:p>
        </p:txBody>
      </p:sp>
      <p:sp>
        <p:nvSpPr>
          <p:cNvPr id="1041" name="Rectangle 17"/>
          <p:cNvSpPr>
            <a:spLocks noGrp="1" noChangeArrowheads="1"/>
          </p:cNvSpPr>
          <p:nvPr>
            <p:ph type="sldNum" sz="quarter" idx="4"/>
          </p:nvPr>
        </p:nvSpPr>
        <p:spPr bwMode="auto">
          <a:xfrm>
            <a:off x="7010400" y="649605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CC3300"/>
                </a:solidFill>
              </a:defRPr>
            </a:lvl1pPr>
          </a:lstStyle>
          <a:p>
            <a:pPr>
              <a:defRPr/>
            </a:pPr>
            <a:fld id="{DBEDBF6F-B081-4C68-8076-6D007452CAF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7.xml"/><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5.bin"/><Relationship Id="rId4" Type="http://schemas.openxmlformats.org/officeDocument/2006/relationships/hyperlink" Target="http://www.imageprocessingplace.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w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2.wmf"/><Relationship Id="rId11" Type="http://schemas.openxmlformats.org/officeDocument/2006/relationships/image" Target="../media/image24.wmf"/><Relationship Id="rId5" Type="http://schemas.openxmlformats.org/officeDocument/2006/relationships/oleObject" Target="../embeddings/oleObject8.bin"/><Relationship Id="rId10" Type="http://schemas.openxmlformats.org/officeDocument/2006/relationships/oleObject" Target="../embeddings/oleObject10.bin"/><Relationship Id="rId4" Type="http://schemas.openxmlformats.org/officeDocument/2006/relationships/image" Target="../media/image21.wmf"/><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7.wmf"/><Relationship Id="rId5" Type="http://schemas.openxmlformats.org/officeDocument/2006/relationships/oleObject" Target="../embeddings/oleObject12.bin"/><Relationship Id="rId4" Type="http://schemas.openxmlformats.org/officeDocument/2006/relationships/image" Target="../media/image26.wmf"/><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1.wmf"/><Relationship Id="rId5" Type="http://schemas.openxmlformats.org/officeDocument/2006/relationships/oleObject" Target="../embeddings/oleObject15.bin"/><Relationship Id="rId4" Type="http://schemas.openxmlformats.org/officeDocument/2006/relationships/image" Target="../media/image30.wmf"/></Relationships>
</file>

<file path=ppt/slides/_rels/slide1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7.bin"/><Relationship Id="rId4" Type="http://schemas.openxmlformats.org/officeDocument/2006/relationships/image" Target="../media/image34.wmf"/></Relationships>
</file>

<file path=ppt/slides/_rels/slide22.xml.rels><?xml version="1.0" encoding="UTF-8" standalone="yes"?>
<Relationships xmlns="http://schemas.openxmlformats.org/package/2006/relationships"><Relationship Id="rId3" Type="http://schemas.openxmlformats.org/officeDocument/2006/relationships/hyperlink" Target="http://www.csc.kth.se/cvap/abstracts/cvap222.html"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image" Target="../media/image37.wmf"/><Relationship Id="rId4" Type="http://schemas.openxmlformats.org/officeDocument/2006/relationships/oleObject" Target="../embeddings/oleObject18.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0.wmf"/><Relationship Id="rId5" Type="http://schemas.openxmlformats.org/officeDocument/2006/relationships/oleObject" Target="../embeddings/oleObject21.bin"/><Relationship Id="rId4" Type="http://schemas.openxmlformats.org/officeDocument/2006/relationships/image" Target="../media/image39.wmf"/></Relationships>
</file>

<file path=ppt/slides/_rels/slide26.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43.wmf"/><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6.wmf"/><Relationship Id="rId5" Type="http://schemas.openxmlformats.org/officeDocument/2006/relationships/image" Target="../media/image45.wmf"/><Relationship Id="rId10" Type="http://schemas.openxmlformats.org/officeDocument/2006/relationships/image" Target="../media/image42.wmf"/><Relationship Id="rId4" Type="http://schemas.openxmlformats.org/officeDocument/2006/relationships/image" Target="../media/image44.wmf"/><Relationship Id="rId9" Type="http://schemas.openxmlformats.org/officeDocument/2006/relationships/oleObject" Target="../embeddings/oleObject23.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7.wmf"/></Relationships>
</file>

<file path=ppt/slides/_rels/slide28.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50.wmf"/><Relationship Id="rId7"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8.wmf"/><Relationship Id="rId5" Type="http://schemas.openxmlformats.org/officeDocument/2006/relationships/oleObject" Target="../embeddings/oleObject25.bin"/><Relationship Id="rId4" Type="http://schemas.openxmlformats.org/officeDocument/2006/relationships/image" Target="../media/image51.wmf"/></Relationships>
</file>

<file path=ppt/slides/_rels/slide29.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54.wmf"/><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2.wmf"/><Relationship Id="rId5" Type="http://schemas.openxmlformats.org/officeDocument/2006/relationships/oleObject" Target="../embeddings/oleObject27.bin"/><Relationship Id="rId4" Type="http://schemas.openxmlformats.org/officeDocument/2006/relationships/image" Target="../media/image55.wmf"/></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UCAS-IPA/IPA-discu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2.wmf"/><Relationship Id="rId5" Type="http://schemas.openxmlformats.org/officeDocument/2006/relationships/oleObject" Target="../embeddings/oleObject29.bin"/><Relationship Id="rId4" Type="http://schemas.openxmlformats.org/officeDocument/2006/relationships/image" Target="../media/image57.wmf"/></Relationships>
</file>

<file path=ppt/slides/_rels/slide3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w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8.wmf"/><Relationship Id="rId5" Type="http://schemas.openxmlformats.org/officeDocument/2006/relationships/oleObject" Target="../embeddings/oleObject31.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33.bin"/></Relationships>
</file>

<file path=ppt/slides/_rels/slide39.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www.2019.ieeeicip.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cvpr2019.thecvf.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01.wmf"/><Relationship Id="rId5" Type="http://schemas.openxmlformats.org/officeDocument/2006/relationships/oleObject" Target="../embeddings/oleObject35.bin"/><Relationship Id="rId4" Type="http://schemas.openxmlformats.org/officeDocument/2006/relationships/image" Target="../media/image100.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02.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04.wmf"/><Relationship Id="rId5" Type="http://schemas.openxmlformats.org/officeDocument/2006/relationships/oleObject" Target="../embeddings/oleObject38.bin"/><Relationship Id="rId4" Type="http://schemas.openxmlformats.org/officeDocument/2006/relationships/image" Target="../media/image103.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05.wmf"/></Relationships>
</file>

<file path=ppt/slides/_rels/slide66.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7.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43.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11.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sites.google.com/site/mrstevensonstechclassroom/hl-topics-only/4a-robotics-ai/neural-networks-computational-intelligence" TargetMode="Externa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sites.google.com/site/mrstevensonstechclassroom/hl-topics-only/4a-robotics-ai/neural-networks-computational-intelligence" TargetMode="External"/><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5" Type="http://schemas.openxmlformats.org/officeDocument/2006/relationships/image" Target="../media/image123.jpg"/><Relationship Id="rId4" Type="http://schemas.openxmlformats.org/officeDocument/2006/relationships/hyperlink" Target="https://www.cns.nyu.edu/~david/courses/perception/lecturenotes/ganglion/ganglion.html"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cs231n.stanford.edu/"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slideLayout" Target="../slideLayouts/slideLayout2.xml"/><Relationship Id="rId4" Type="http://schemas.openxmlformats.org/officeDocument/2006/relationships/image" Target="../media/image131.emf"/></Relationships>
</file>

<file path=ppt/slides/_rels/slide8.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6.wmf"/></Relationships>
</file>

<file path=ppt/slides/_rels/slide80.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oleObject" Target="../embeddings/oleObject46.bin"/><Relationship Id="rId7" Type="http://schemas.openxmlformats.org/officeDocument/2006/relationships/image" Target="../media/image144.jp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43.wmf"/><Relationship Id="rId5" Type="http://schemas.openxmlformats.org/officeDocument/2006/relationships/oleObject" Target="../embeddings/oleObject47.bin"/><Relationship Id="rId4" Type="http://schemas.openxmlformats.org/officeDocument/2006/relationships/image" Target="../media/image142.w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47.wmf"/><Relationship Id="rId5" Type="http://schemas.openxmlformats.org/officeDocument/2006/relationships/oleObject" Target="../embeddings/oleObject49.bin"/><Relationship Id="rId4" Type="http://schemas.openxmlformats.org/officeDocument/2006/relationships/image" Target="../media/image146.wm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49.png"/><Relationship Id="rId5" Type="http://schemas.openxmlformats.org/officeDocument/2006/relationships/image" Target="../media/image148.wmf"/><Relationship Id="rId4" Type="http://schemas.openxmlformats.org/officeDocument/2006/relationships/oleObject" Target="../embeddings/oleObject50.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51.jpe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49.png"/><Relationship Id="rId5" Type="http://schemas.openxmlformats.org/officeDocument/2006/relationships/image" Target="../media/image150.wmf"/><Relationship Id="rId4" Type="http://schemas.openxmlformats.org/officeDocument/2006/relationships/oleObject" Target="../embeddings/oleObject51.bin"/></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52.wmf"/><Relationship Id="rId5" Type="http://schemas.openxmlformats.org/officeDocument/2006/relationships/oleObject" Target="../embeddings/oleObject52.bin"/><Relationship Id="rId4" Type="http://schemas.openxmlformats.org/officeDocument/2006/relationships/image" Target="../media/image153.png"/></Relationships>
</file>

<file path=ppt/slides/_rels/slide95.x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notesSlide" Target="../notesSlides/notesSlide17.xml"/><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56.png"/><Relationship Id="rId5" Type="http://schemas.openxmlformats.org/officeDocument/2006/relationships/image" Target="../media/image154.wmf"/><Relationship Id="rId4" Type="http://schemas.openxmlformats.org/officeDocument/2006/relationships/oleObject" Target="../embeddings/oleObject53.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54.wmf"/><Relationship Id="rId4" Type="http://schemas.openxmlformats.org/officeDocument/2006/relationships/oleObject" Target="../embeddings/oleObject55.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p:spPr>
        <p:txBody>
          <a:bodyPr/>
          <a:lstStyle/>
          <a:p>
            <a:fld id="{9533593C-9BCA-4DFF-87D6-31B886C13226}" type="slidenum">
              <a:rPr lang="en-US" smtClean="0"/>
              <a:pPr/>
              <a:t>1</a:t>
            </a:fld>
            <a:endParaRPr lang="en-US" dirty="0"/>
          </a:p>
        </p:txBody>
      </p:sp>
      <p:sp>
        <p:nvSpPr>
          <p:cNvPr id="2051" name="Rectangle 2"/>
          <p:cNvSpPr>
            <a:spLocks noGrp="1" noChangeArrowheads="1"/>
          </p:cNvSpPr>
          <p:nvPr>
            <p:ph type="ctrTitle"/>
          </p:nvPr>
        </p:nvSpPr>
        <p:spPr bwMode="auto">
          <a:xfrm>
            <a:off x="0" y="1371600"/>
            <a:ext cx="9144000" cy="1207213"/>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70000"/>
              </a:lnSpc>
            </a:pPr>
            <a:r>
              <a:rPr lang="en-US" sz="2400" dirty="0"/>
              <a:t>081100M01002H</a:t>
            </a:r>
            <a:br>
              <a:rPr lang="en-US" sz="2400" dirty="0"/>
            </a:br>
            <a:r>
              <a:rPr lang="en-US" sz="2400" dirty="0"/>
              <a:t/>
            </a:r>
            <a:br>
              <a:rPr lang="en-US" sz="2400" dirty="0"/>
            </a:br>
            <a:r>
              <a:rPr lang="en-US" sz="2400" dirty="0"/>
              <a:t/>
            </a:r>
            <a:br>
              <a:rPr lang="en-US" sz="2400" dirty="0"/>
            </a:br>
            <a:r>
              <a:rPr lang="zh-CN" altLang="en-US" sz="2400" dirty="0"/>
              <a:t>图像处理与分析</a:t>
            </a:r>
            <a:r>
              <a:rPr lang="en-US" altLang="zh-CN" sz="2400" dirty="0"/>
              <a:t/>
            </a:r>
            <a:br>
              <a:rPr lang="en-US" altLang="zh-CN" sz="2400" dirty="0"/>
            </a:br>
            <a:r>
              <a:rPr lang="en-US" altLang="zh-CN" sz="2400" dirty="0"/>
              <a:t/>
            </a:r>
            <a:br>
              <a:rPr lang="en-US" altLang="zh-CN" sz="2400" dirty="0"/>
            </a:br>
            <a:r>
              <a:rPr lang="en-US" altLang="zh-CN" sz="2400" dirty="0"/>
              <a:t/>
            </a:r>
            <a:br>
              <a:rPr lang="en-US" altLang="zh-CN" sz="2400" dirty="0"/>
            </a:br>
            <a:r>
              <a:rPr lang="zh-CN" altLang="en-US" sz="2400" b="1" dirty="0" smtClean="0"/>
              <a:t>第四讲</a:t>
            </a:r>
            <a:r>
              <a:rPr lang="en-US" sz="2400" b="1" dirty="0"/>
              <a:t>: </a:t>
            </a:r>
            <a:r>
              <a:rPr lang="zh-CN" altLang="en-US" sz="2400" b="1" dirty="0" smtClean="0"/>
              <a:t>图像变换 </a:t>
            </a:r>
            <a:r>
              <a:rPr lang="en-US" altLang="zh-CN" sz="2400" b="1" dirty="0" smtClean="0"/>
              <a:t>(II)</a:t>
            </a:r>
            <a:r>
              <a:rPr lang="en-US" altLang="zh-CN" sz="2400" dirty="0"/>
              <a:t/>
            </a:r>
            <a:br>
              <a:rPr lang="en-US" altLang="zh-CN" sz="2400" dirty="0"/>
            </a:br>
            <a:r>
              <a:rPr lang="en-US" sz="2400" dirty="0"/>
              <a:t/>
            </a:r>
            <a:br>
              <a:rPr lang="en-US" sz="2400" dirty="0"/>
            </a:br>
            <a:r>
              <a:rPr lang="en-US" sz="2400" dirty="0"/>
              <a:t/>
            </a:r>
            <a:br>
              <a:rPr lang="en-US" sz="2400" dirty="0"/>
            </a:br>
            <a:r>
              <a:rPr lang="zh-CN" altLang="en-US" sz="2400" dirty="0"/>
              <a:t>基本</a:t>
            </a:r>
            <a:r>
              <a:rPr lang="zh-CN" altLang="en-US" sz="2400" dirty="0" smtClean="0"/>
              <a:t>图像</a:t>
            </a:r>
            <a:r>
              <a:rPr lang="zh-CN" altLang="en-US" sz="2400" dirty="0" smtClean="0"/>
              <a:t>变换，频率域滤波，深度</a:t>
            </a:r>
            <a:r>
              <a:rPr lang="zh-CN" altLang="en-US" sz="2400" dirty="0" smtClean="0"/>
              <a:t>神经网络结构简介</a:t>
            </a:r>
            <a:endParaRPr lang="en-US" sz="2400" dirty="0"/>
          </a:p>
        </p:txBody>
      </p:sp>
      <p:sp>
        <p:nvSpPr>
          <p:cNvPr id="2053" name="Rectangle 11"/>
          <p:cNvSpPr>
            <a:spLocks noChangeArrowheads="1"/>
          </p:cNvSpPr>
          <p:nvPr/>
        </p:nvSpPr>
        <p:spPr bwMode="auto">
          <a:xfrm>
            <a:off x="0" y="914400"/>
            <a:ext cx="9144000" cy="381000"/>
          </a:xfrm>
          <a:prstGeom prst="rect">
            <a:avLst/>
          </a:prstGeom>
          <a:solidFill>
            <a:schemeClr val="bg1"/>
          </a:solidFill>
          <a:ln w="9525">
            <a:noFill/>
            <a:miter lim="800000"/>
            <a:headEnd/>
            <a:tailEnd/>
          </a:ln>
        </p:spPr>
        <p:txBody>
          <a:bodyPr wrap="none" anchor="ctr"/>
          <a:lstStyle/>
          <a:p>
            <a:endParaRPr lang="en-US" dirty="0"/>
          </a:p>
        </p:txBody>
      </p:sp>
      <p:sp>
        <p:nvSpPr>
          <p:cNvPr id="2054" name="Text Box 9"/>
          <p:cNvSpPr txBox="1">
            <a:spLocks noChangeArrowheads="1"/>
          </p:cNvSpPr>
          <p:nvPr/>
        </p:nvSpPr>
        <p:spPr bwMode="auto">
          <a:xfrm>
            <a:off x="6069219" y="6468017"/>
            <a:ext cx="2943225" cy="153888"/>
          </a:xfrm>
          <a:prstGeom prst="rect">
            <a:avLst/>
          </a:prstGeom>
          <a:noFill/>
          <a:ln w="9525">
            <a:noFill/>
            <a:miter lim="800000"/>
            <a:headEnd/>
            <a:tailEnd/>
          </a:ln>
        </p:spPr>
        <p:txBody>
          <a:bodyPr wrap="square" lIns="0" tIns="0" rIns="0" bIns="0">
            <a:spAutoFit/>
          </a:bodyPr>
          <a:lstStyle/>
          <a:p>
            <a:pPr algn="ctr">
              <a:spcBef>
                <a:spcPct val="50000"/>
              </a:spcBef>
            </a:pPr>
            <a:r>
              <a:rPr lang="en-US" sz="1000" b="1" dirty="0">
                <a:solidFill>
                  <a:srgbClr val="CC3300"/>
                </a:solidFill>
                <a:latin typeface="Tahoma" charset="0"/>
              </a:rPr>
              <a:t>Lecture 4</a:t>
            </a:r>
            <a:r>
              <a:rPr lang="en-US" sz="1000" b="1" dirty="0" smtClean="0">
                <a:solidFill>
                  <a:srgbClr val="CC3300"/>
                </a:solidFill>
                <a:latin typeface="Tahoma" charset="0"/>
              </a:rPr>
              <a:t>        </a:t>
            </a:r>
            <a:r>
              <a:rPr lang="en-US" sz="1000" b="1" dirty="0">
                <a:solidFill>
                  <a:srgbClr val="CC3300"/>
                </a:solidFill>
                <a:latin typeface="Tahoma" charset="0"/>
              </a:rPr>
              <a:t>September </a:t>
            </a:r>
            <a:r>
              <a:rPr lang="en-US" altLang="zh-CN" sz="1000" b="1" dirty="0" smtClean="0">
                <a:solidFill>
                  <a:srgbClr val="CC3300"/>
                </a:solidFill>
                <a:latin typeface="Tahoma" charset="0"/>
              </a:rPr>
              <a:t>26</a:t>
            </a:r>
            <a:r>
              <a:rPr lang="en-US" sz="1000" b="1" dirty="0" smtClean="0">
                <a:solidFill>
                  <a:srgbClr val="CC3300"/>
                </a:solidFill>
                <a:latin typeface="Tahoma" charset="0"/>
              </a:rPr>
              <a:t>, </a:t>
            </a:r>
            <a:r>
              <a:rPr lang="en-US" sz="1000" b="1" dirty="0">
                <a:solidFill>
                  <a:srgbClr val="CC3300"/>
                </a:solidFill>
                <a:latin typeface="Tahoma" charset="0"/>
              </a:rPr>
              <a:t>2019</a:t>
            </a:r>
          </a:p>
        </p:txBody>
      </p:sp>
      <p:pic>
        <p:nvPicPr>
          <p:cNvPr id="7" name="Picture 4" descr="http://www.ia.cas.cn/images/logo_ia_20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9" y="6428943"/>
            <a:ext cx="2257475" cy="347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university of chinese academy of scienc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0938" y="6470983"/>
            <a:ext cx="1439421" cy="301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71F998C2-EA14-4601-B8F5-5B65C2DF1B57}" type="slidenum">
              <a:rPr lang="en-US"/>
              <a:pPr/>
              <a:t>10</a:t>
            </a:fld>
            <a:endParaRPr lang="en-US"/>
          </a:p>
        </p:txBody>
      </p:sp>
      <p:sp>
        <p:nvSpPr>
          <p:cNvPr id="781314" name="Rectangle 2"/>
          <p:cNvSpPr>
            <a:spLocks noGrp="1" noChangeArrowheads="1"/>
          </p:cNvSpPr>
          <p:nvPr>
            <p:ph type="title"/>
          </p:nvPr>
        </p:nvSpPr>
        <p:spPr>
          <a:xfrm>
            <a:off x="0" y="638444"/>
            <a:ext cx="9144000" cy="482304"/>
          </a:xfrm>
        </p:spPr>
        <p:txBody>
          <a:bodyPr/>
          <a:lstStyle/>
          <a:p>
            <a:r>
              <a:rPr lang="zh-CN" altLang="en-US" b="1" dirty="0" smtClean="0"/>
              <a:t>图像滤波示例：图像导数的计算</a:t>
            </a:r>
            <a:endParaRPr lang="en-US" b="1" dirty="0"/>
          </a:p>
        </p:txBody>
      </p:sp>
      <p:sp>
        <p:nvSpPr>
          <p:cNvPr id="781315" name="Rectangle 3"/>
          <p:cNvSpPr>
            <a:spLocks noGrp="1" noChangeArrowheads="1"/>
          </p:cNvSpPr>
          <p:nvPr>
            <p:ph type="body" idx="1"/>
          </p:nvPr>
        </p:nvSpPr>
        <p:spPr>
          <a:xfrm>
            <a:off x="447675" y="1266825"/>
            <a:ext cx="8229600" cy="4525963"/>
          </a:xfrm>
        </p:spPr>
        <p:txBody>
          <a:bodyPr/>
          <a:lstStyle/>
          <a:p>
            <a:r>
              <a:rPr lang="zh-CN" altLang="en-US" sz="2400" dirty="0" smtClean="0"/>
              <a:t>一阶导数</a:t>
            </a:r>
            <a:endParaRPr lang="en-US" sz="2400" dirty="0"/>
          </a:p>
          <a:p>
            <a:endParaRPr lang="en-US" sz="2400" dirty="0" smtClean="0"/>
          </a:p>
          <a:p>
            <a:endParaRPr lang="en-US" sz="2400" dirty="0" smtClean="0"/>
          </a:p>
          <a:p>
            <a:endParaRPr lang="en-US" sz="2400" dirty="0"/>
          </a:p>
          <a:p>
            <a:endParaRPr lang="en-US" sz="2400" dirty="0" smtClean="0"/>
          </a:p>
          <a:p>
            <a:r>
              <a:rPr lang="zh-CN" altLang="en-US" sz="2400" dirty="0" smtClean="0"/>
              <a:t>二阶导数</a:t>
            </a:r>
            <a:r>
              <a:rPr lang="en-US" sz="2400" dirty="0"/>
              <a:t/>
            </a:r>
            <a:br>
              <a:rPr lang="en-US" sz="2400" dirty="0"/>
            </a:br>
            <a:r>
              <a:rPr lang="en-US" sz="2400" dirty="0"/>
              <a:t/>
            </a:r>
            <a:br>
              <a:rPr lang="en-US" sz="2400" dirty="0"/>
            </a:br>
            <a:r>
              <a:rPr lang="en-US" sz="2400" dirty="0"/>
              <a:t>	</a:t>
            </a:r>
          </a:p>
          <a:p>
            <a:pPr marL="0" indent="0">
              <a:buNone/>
            </a:pPr>
            <a:endParaRPr lang="en-US" sz="2400" dirty="0"/>
          </a:p>
          <a:p>
            <a:endParaRPr lang="en-US" sz="2400" dirty="0"/>
          </a:p>
          <a:p>
            <a:endParaRPr lang="en-US" dirty="0"/>
          </a:p>
          <a:p>
            <a:endParaRPr lang="en-US" dirty="0"/>
          </a:p>
          <a:p>
            <a:endParaRPr lang="en-US" dirty="0"/>
          </a:p>
          <a:p>
            <a:pPr marL="0" indent="0">
              <a:buNone/>
            </a:pPr>
            <a:r>
              <a:rPr lang="en-US" dirty="0">
                <a:solidFill>
                  <a:srgbClr val="009900"/>
                </a:solidFill>
              </a:rPr>
              <a:t>	 </a:t>
            </a:r>
            <a:br>
              <a:rPr lang="en-US" dirty="0">
                <a:solidFill>
                  <a:srgbClr val="009900"/>
                </a:solidFill>
              </a:rPr>
            </a:br>
            <a:r>
              <a:rPr lang="en-US" dirty="0"/>
              <a:t>	</a:t>
            </a:r>
          </a:p>
        </p:txBody>
      </p:sp>
      <p:graphicFrame>
        <p:nvGraphicFramePr>
          <p:cNvPr id="781321" name="Object 9"/>
          <p:cNvGraphicFramePr>
            <a:graphicFrameLocks noChangeAspect="1"/>
          </p:cNvGraphicFramePr>
          <p:nvPr>
            <p:extLst/>
          </p:nvPr>
        </p:nvGraphicFramePr>
        <p:xfrm>
          <a:off x="2333625" y="1784350"/>
          <a:ext cx="3944938" cy="1506538"/>
        </p:xfrm>
        <a:graphic>
          <a:graphicData uri="http://schemas.openxmlformats.org/presentationml/2006/ole">
            <mc:AlternateContent xmlns:mc="http://schemas.openxmlformats.org/markup-compatibility/2006">
              <mc:Choice xmlns:v="urn:schemas-microsoft-com:vml" Requires="v">
                <p:oleObj spid="_x0000_s43152" name="Equation" r:id="rId3" imgW="2425680" imgH="927000" progId="Equation.DSMT4">
                  <p:embed/>
                </p:oleObj>
              </mc:Choice>
              <mc:Fallback>
                <p:oleObj name="Equation" r:id="rId3" imgW="2425680" imgH="927000" progId="Equation.DSMT4">
                  <p:embed/>
                  <p:pic>
                    <p:nvPicPr>
                      <p:cNvPr id="0" name=""/>
                      <p:cNvPicPr>
                        <a:picLocks noChangeAspect="1" noChangeArrowheads="1"/>
                      </p:cNvPicPr>
                      <p:nvPr/>
                    </p:nvPicPr>
                    <p:blipFill>
                      <a:blip r:embed="rId4"/>
                      <a:srcRect/>
                      <a:stretch>
                        <a:fillRect/>
                      </a:stretch>
                    </p:blipFill>
                    <p:spPr bwMode="auto">
                      <a:xfrm>
                        <a:off x="2333625" y="1784350"/>
                        <a:ext cx="3944938" cy="150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extLst/>
          </p:nvPr>
        </p:nvGraphicFramePr>
        <p:xfrm>
          <a:off x="1974850" y="4337050"/>
          <a:ext cx="4872038" cy="1506538"/>
        </p:xfrm>
        <a:graphic>
          <a:graphicData uri="http://schemas.openxmlformats.org/presentationml/2006/ole">
            <mc:AlternateContent xmlns:mc="http://schemas.openxmlformats.org/markup-compatibility/2006">
              <mc:Choice xmlns:v="urn:schemas-microsoft-com:vml" Requires="v">
                <p:oleObj spid="_x0000_s43153" name="Equation" r:id="rId5" imgW="2997000" imgH="927000" progId="Equation.DSMT4">
                  <p:embed/>
                </p:oleObj>
              </mc:Choice>
              <mc:Fallback>
                <p:oleObj name="Equation" r:id="rId5" imgW="2997000" imgH="927000" progId="Equation.DSMT4">
                  <p:embed/>
                  <p:pic>
                    <p:nvPicPr>
                      <p:cNvPr id="0" name=""/>
                      <p:cNvPicPr>
                        <a:picLocks noChangeAspect="1" noChangeArrowheads="1"/>
                      </p:cNvPicPr>
                      <p:nvPr/>
                    </p:nvPicPr>
                    <p:blipFill>
                      <a:blip r:embed="rId6"/>
                      <a:srcRect/>
                      <a:stretch>
                        <a:fillRect/>
                      </a:stretch>
                    </p:blipFill>
                    <p:spPr bwMode="auto">
                      <a:xfrm>
                        <a:off x="1974850" y="4337050"/>
                        <a:ext cx="4872038" cy="150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254440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DB17891-9043-4574-B7E2-177909BF49CF}" type="slidenum">
              <a:rPr lang="en-US"/>
              <a:pPr/>
              <a:t>11</a:t>
            </a:fld>
            <a:endParaRPr lang="en-US"/>
          </a:p>
        </p:txBody>
      </p:sp>
      <p:sp>
        <p:nvSpPr>
          <p:cNvPr id="452610" name="Rectangle 2"/>
          <p:cNvSpPr>
            <a:spLocks noGrp="1" noChangeArrowheads="1"/>
          </p:cNvSpPr>
          <p:nvPr>
            <p:ph type="title"/>
          </p:nvPr>
        </p:nvSpPr>
        <p:spPr>
          <a:xfrm>
            <a:off x="212958" y="616448"/>
            <a:ext cx="8648700" cy="508375"/>
          </a:xfrm>
          <a:noFill/>
          <a:ln/>
        </p:spPr>
        <p:txBody>
          <a:bodyPr/>
          <a:lstStyle/>
          <a:p>
            <a:r>
              <a:rPr lang="zh-CN" altLang="en-US" b="1" dirty="0" smtClean="0"/>
              <a:t>图像滤波示例：</a:t>
            </a:r>
            <a:r>
              <a:rPr lang="zh-CN" altLang="en-US" b="1" dirty="0" smtClean="0"/>
              <a:t>图像的微分运算放大</a:t>
            </a:r>
            <a:r>
              <a:rPr lang="zh-CN" altLang="en-US" b="1" dirty="0" smtClean="0"/>
              <a:t>噪声</a:t>
            </a:r>
            <a:endParaRPr lang="en-US" b="1" dirty="0"/>
          </a:p>
        </p:txBody>
      </p:sp>
      <p:sp>
        <p:nvSpPr>
          <p:cNvPr id="452611" name="Rectangle 3"/>
          <p:cNvSpPr>
            <a:spLocks noGrp="1" noChangeArrowheads="1"/>
          </p:cNvSpPr>
          <p:nvPr>
            <p:ph type="body" idx="1"/>
          </p:nvPr>
        </p:nvSpPr>
        <p:spPr>
          <a:xfrm>
            <a:off x="327804" y="1317446"/>
            <a:ext cx="5486162" cy="4525963"/>
          </a:xfrm>
        </p:spPr>
        <p:txBody>
          <a:bodyPr/>
          <a:lstStyle/>
          <a:p>
            <a:r>
              <a:rPr lang="zh-CN" altLang="en-US" sz="2400" dirty="0" smtClean="0"/>
              <a:t>通过图像滤波减低噪声</a:t>
            </a:r>
            <a:endParaRPr lang="en-US" sz="2000" dirty="0">
              <a:solidFill>
                <a:srgbClr val="009900"/>
              </a:solidFill>
            </a:endParaRPr>
          </a:p>
          <a:p>
            <a:pPr marL="0" indent="0">
              <a:buNone/>
            </a:pPr>
            <a:endParaRPr lang="en-US" sz="2400" dirty="0" smtClean="0">
              <a:solidFill>
                <a:srgbClr val="009900"/>
              </a:solidFill>
            </a:endParaRPr>
          </a:p>
          <a:p>
            <a:pPr marL="0" indent="0">
              <a:buNone/>
            </a:pPr>
            <a:endParaRPr lang="en-US" sz="2400" dirty="0">
              <a:solidFill>
                <a:srgbClr val="009900"/>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426" y="1981680"/>
            <a:ext cx="2423933" cy="3628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1156030" y="5978959"/>
            <a:ext cx="2159244" cy="57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dirty="0"/>
              <a:t>Gonzalez &amp; Woods, DIP 2/e</a:t>
            </a: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28946"/>
            <a:ext cx="41529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7339" y="1757034"/>
            <a:ext cx="3512448" cy="369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41017" y="5628946"/>
            <a:ext cx="4572000" cy="646331"/>
          </a:xfrm>
          <a:prstGeom prst="rect">
            <a:avLst/>
          </a:prstGeom>
        </p:spPr>
        <p:txBody>
          <a:bodyPr>
            <a:spAutoFit/>
          </a:bodyPr>
          <a:lstStyle/>
          <a:p>
            <a:r>
              <a:rPr lang="en-US" sz="1200" dirty="0"/>
              <a:t>Canny, J., </a:t>
            </a:r>
            <a:r>
              <a:rPr lang="en-US" sz="1200" i="1" dirty="0"/>
              <a:t>A Computational Approach To Edge Detection</a:t>
            </a:r>
            <a:r>
              <a:rPr lang="en-US" sz="1200" dirty="0"/>
              <a:t>, IEEE Trans. Pattern Analysis and Machine Intelligence, 8(6):679–698, 1986.</a:t>
            </a:r>
          </a:p>
        </p:txBody>
      </p:sp>
    </p:spTree>
    <p:extLst>
      <p:ext uri="{BB962C8B-B14F-4D97-AF65-F5344CB8AC3E}">
        <p14:creationId xmlns:p14="http://schemas.microsoft.com/office/powerpoint/2010/main" val="1640262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E1F7373-823E-4CA1-A405-CD177EA3096F}" type="slidenum">
              <a:rPr lang="en-US" smtClean="0"/>
              <a:pPr>
                <a:defRPr/>
              </a:pPr>
              <a:t>12</a:t>
            </a:fld>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291" y="1236360"/>
            <a:ext cx="338296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972"/>
            <a:ext cx="5360987" cy="141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一个低通滤波器的例子：均值滤波</a:t>
            </a:r>
            <a:endParaRPr lang="zh-CN" altLang="en-US" sz="2600" b="1" kern="0" dirty="0"/>
          </a:p>
        </p:txBody>
      </p:sp>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3806"/>
          <a:stretch/>
        </p:blipFill>
        <p:spPr bwMode="auto">
          <a:xfrm>
            <a:off x="457200" y="1343609"/>
            <a:ext cx="3701732" cy="288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210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DB17891-9043-4574-B7E2-177909BF49CF}" type="slidenum">
              <a:rPr lang="en-US"/>
              <a:pPr/>
              <a:t>13</a:t>
            </a:fld>
            <a:endParaRPr lang="en-US"/>
          </a:p>
        </p:txBody>
      </p:sp>
      <p:sp>
        <p:nvSpPr>
          <p:cNvPr id="452611" name="Rectangle 3"/>
          <p:cNvSpPr>
            <a:spLocks noGrp="1" noChangeArrowheads="1"/>
          </p:cNvSpPr>
          <p:nvPr>
            <p:ph type="body" idx="1"/>
          </p:nvPr>
        </p:nvSpPr>
        <p:spPr>
          <a:xfrm>
            <a:off x="336668" y="1352680"/>
            <a:ext cx="8427769" cy="550194"/>
          </a:xfrm>
        </p:spPr>
        <p:txBody>
          <a:bodyPr/>
          <a:lstStyle/>
          <a:p>
            <a:r>
              <a:rPr lang="zh-CN" altLang="en-US" sz="2400" dirty="0" smtClean="0"/>
              <a:t>一个图像滤波器可以描述为一个线性系统</a:t>
            </a:r>
            <a:endParaRPr lang="en-US" sz="2400" dirty="0">
              <a:solidFill>
                <a:srgbClr val="009900"/>
              </a:solidFill>
            </a:endParaRPr>
          </a:p>
          <a:p>
            <a:pPr marL="0" indent="0">
              <a:buNone/>
            </a:pPr>
            <a:endParaRPr lang="en-US" sz="2400" dirty="0" smtClean="0">
              <a:solidFill>
                <a:srgbClr val="009900"/>
              </a:solidFill>
            </a:endParaRPr>
          </a:p>
          <a:p>
            <a:pPr marL="0" indent="0">
              <a:buNone/>
            </a:pPr>
            <a:endParaRPr lang="en-US" sz="2400" dirty="0">
              <a:solidFill>
                <a:srgbClr val="009900"/>
              </a:solidFill>
            </a:endParaRPr>
          </a:p>
        </p:txBody>
      </p:sp>
      <p:sp>
        <p:nvSpPr>
          <p:cNvPr id="2" name="Rectangle 1"/>
          <p:cNvSpPr/>
          <p:nvPr/>
        </p:nvSpPr>
        <p:spPr>
          <a:xfrm>
            <a:off x="232008" y="5716715"/>
            <a:ext cx="6392173" cy="584775"/>
          </a:xfrm>
          <a:prstGeom prst="rect">
            <a:avLst/>
          </a:prstGeom>
        </p:spPr>
        <p:txBody>
          <a:bodyPr wrap="square">
            <a:spAutoFit/>
          </a:bodyPr>
          <a:lstStyle/>
          <a:p>
            <a:r>
              <a:rPr lang="en-US" sz="1600" dirty="0">
                <a:hlinkClick r:id="rId4"/>
              </a:rPr>
              <a:t>http://www.imageprocessingplace.com</a:t>
            </a:r>
            <a:r>
              <a:rPr lang="en-US" sz="1600" dirty="0" smtClean="0">
                <a:hlinkClick r:id="rId4"/>
              </a:rPr>
              <a:t>/</a:t>
            </a:r>
            <a:endParaRPr lang="en-US" sz="1600" dirty="0" smtClean="0"/>
          </a:p>
          <a:p>
            <a:endParaRPr lang="en-US" sz="1600" dirty="0"/>
          </a:p>
        </p:txBody>
      </p:sp>
      <p:grpSp>
        <p:nvGrpSpPr>
          <p:cNvPr id="7" name="Group 6"/>
          <p:cNvGrpSpPr/>
          <p:nvPr/>
        </p:nvGrpSpPr>
        <p:grpSpPr>
          <a:xfrm>
            <a:off x="3897373" y="2907686"/>
            <a:ext cx="5011947" cy="992038"/>
            <a:chOff x="1880558" y="3243531"/>
            <a:chExt cx="5011947" cy="992038"/>
          </a:xfrm>
        </p:grpSpPr>
        <p:sp>
          <p:nvSpPr>
            <p:cNvPr id="8" name="Rectangle 7"/>
            <p:cNvSpPr/>
            <p:nvPr/>
          </p:nvSpPr>
          <p:spPr>
            <a:xfrm>
              <a:off x="3131388" y="3243531"/>
              <a:ext cx="2510287" cy="99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w</a:t>
              </a:r>
              <a:r>
                <a:rPr lang="en-US" i="1" dirty="0" smtClean="0">
                  <a:solidFill>
                    <a:schemeClr val="tx1"/>
                  </a:solidFill>
                </a:rPr>
                <a:t>(</a:t>
              </a:r>
              <a:r>
                <a:rPr lang="en-US" i="1" dirty="0" err="1" smtClean="0">
                  <a:solidFill>
                    <a:schemeClr val="tx1"/>
                  </a:solidFill>
                </a:rPr>
                <a:t>x,y</a:t>
              </a:r>
              <a:r>
                <a:rPr lang="en-US" i="1" dirty="0" smtClean="0">
                  <a:solidFill>
                    <a:schemeClr val="tx1"/>
                  </a:solidFill>
                </a:rPr>
                <a:t>)</a:t>
              </a:r>
              <a:endParaRPr lang="en-US" i="1" dirty="0">
                <a:solidFill>
                  <a:schemeClr val="tx1"/>
                </a:solidFill>
              </a:endParaRPr>
            </a:p>
          </p:txBody>
        </p:sp>
        <p:cxnSp>
          <p:nvCxnSpPr>
            <p:cNvPr id="9" name="Straight Arrow Connector 8"/>
            <p:cNvCxnSpPr>
              <a:endCxn id="8" idx="1"/>
            </p:cNvCxnSpPr>
            <p:nvPr/>
          </p:nvCxnSpPr>
          <p:spPr>
            <a:xfrm>
              <a:off x="1880558" y="3739550"/>
              <a:ext cx="12508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66025" y="3339440"/>
              <a:ext cx="879895" cy="400110"/>
            </a:xfrm>
            <a:prstGeom prst="rect">
              <a:avLst/>
            </a:prstGeom>
            <a:noFill/>
          </p:spPr>
          <p:txBody>
            <a:bodyPr wrap="square" rtlCol="0">
              <a:spAutoFit/>
            </a:bodyPr>
            <a:lstStyle/>
            <a:p>
              <a:pPr algn="ctr"/>
              <a:r>
                <a:rPr lang="en-US" i="1" dirty="0" smtClean="0"/>
                <a:t>f</a:t>
              </a:r>
              <a:r>
                <a:rPr lang="en-US" dirty="0" smtClean="0"/>
                <a:t>(</a:t>
              </a:r>
              <a:r>
                <a:rPr lang="en-US" i="1" dirty="0" err="1" smtClean="0"/>
                <a:t>x,y</a:t>
              </a:r>
              <a:r>
                <a:rPr lang="en-US" dirty="0" smtClean="0"/>
                <a:t>)</a:t>
              </a:r>
              <a:endParaRPr lang="en-US" dirty="0"/>
            </a:p>
          </p:txBody>
        </p:sp>
        <p:sp>
          <p:nvSpPr>
            <p:cNvPr id="11" name="TextBox 10"/>
            <p:cNvSpPr txBox="1"/>
            <p:nvPr/>
          </p:nvSpPr>
          <p:spPr>
            <a:xfrm>
              <a:off x="5641675" y="3324433"/>
              <a:ext cx="879895" cy="400110"/>
            </a:xfrm>
            <a:prstGeom prst="rect">
              <a:avLst/>
            </a:prstGeom>
            <a:noFill/>
          </p:spPr>
          <p:txBody>
            <a:bodyPr wrap="square" rtlCol="0">
              <a:spAutoFit/>
            </a:bodyPr>
            <a:lstStyle/>
            <a:p>
              <a:pPr algn="ctr"/>
              <a:r>
                <a:rPr lang="en-US" i="1" dirty="0" smtClean="0"/>
                <a:t>g</a:t>
              </a:r>
              <a:r>
                <a:rPr lang="en-US" dirty="0" smtClean="0"/>
                <a:t>(</a:t>
              </a:r>
              <a:r>
                <a:rPr lang="en-US" i="1" dirty="0" err="1" smtClean="0"/>
                <a:t>x,y</a:t>
              </a:r>
              <a:r>
                <a:rPr lang="en-US" dirty="0" smtClean="0"/>
                <a:t>)</a:t>
              </a:r>
              <a:endParaRPr lang="en-US" dirty="0"/>
            </a:p>
          </p:txBody>
        </p:sp>
        <p:cxnSp>
          <p:nvCxnSpPr>
            <p:cNvPr id="12" name="Straight Arrow Connector 11"/>
            <p:cNvCxnSpPr/>
            <p:nvPr/>
          </p:nvCxnSpPr>
          <p:spPr>
            <a:xfrm>
              <a:off x="5641675" y="3740987"/>
              <a:ext cx="12508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5" name="Object 4"/>
          <p:cNvGraphicFramePr>
            <a:graphicFrameLocks noChangeAspect="1"/>
          </p:cNvGraphicFramePr>
          <p:nvPr>
            <p:extLst>
              <p:ext uri="{D42A27DB-BD31-4B8C-83A1-F6EECF244321}">
                <p14:modId xmlns:p14="http://schemas.microsoft.com/office/powerpoint/2010/main" val="3368419366"/>
              </p:ext>
            </p:extLst>
          </p:nvPr>
        </p:nvGraphicFramePr>
        <p:xfrm>
          <a:off x="4962735" y="4173667"/>
          <a:ext cx="3067050" cy="1000125"/>
        </p:xfrm>
        <a:graphic>
          <a:graphicData uri="http://schemas.openxmlformats.org/presentationml/2006/ole">
            <mc:AlternateContent xmlns:mc="http://schemas.openxmlformats.org/markup-compatibility/2006">
              <mc:Choice xmlns:v="urn:schemas-microsoft-com:vml" Requires="v">
                <p:oleObj spid="_x0000_s36953" name="Equation" r:id="rId5" imgW="1752480" imgH="571320" progId="Equation.DSMT4">
                  <p:embed/>
                </p:oleObj>
              </mc:Choice>
              <mc:Fallback>
                <p:oleObj name="Equation" r:id="rId5" imgW="1752480" imgH="571320" progId="Equation.DSMT4">
                  <p:embed/>
                  <p:pic>
                    <p:nvPicPr>
                      <p:cNvPr id="0" name=""/>
                      <p:cNvPicPr>
                        <a:picLocks noChangeAspect="1" noChangeArrowheads="1"/>
                      </p:cNvPicPr>
                      <p:nvPr/>
                    </p:nvPicPr>
                    <p:blipFill>
                      <a:blip r:embed="rId6"/>
                      <a:srcRect/>
                      <a:stretch>
                        <a:fillRect/>
                      </a:stretch>
                    </p:blipFill>
                    <p:spPr bwMode="auto">
                      <a:xfrm>
                        <a:off x="4962735" y="4173667"/>
                        <a:ext cx="3067050"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2"/>
          <p:cNvSpPr txBox="1">
            <a:spLocks noChangeArrowheads="1"/>
          </p:cNvSpPr>
          <p:nvPr/>
        </p:nvSpPr>
        <p:spPr>
          <a:xfrm>
            <a:off x="212958" y="562573"/>
            <a:ext cx="8648700" cy="571776"/>
          </a:xfrm>
          <a:prstGeom prst="rect">
            <a:avLst/>
          </a:prstGeom>
          <a:noFill/>
          <a:ln/>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dirty="0" smtClean="0"/>
              <a:t>图像滤波的数学模型</a:t>
            </a:r>
            <a:endParaRPr lang="en-US" sz="2600" b="1" dirty="0"/>
          </a:p>
        </p:txBody>
      </p:sp>
      <p:sp>
        <p:nvSpPr>
          <p:cNvPr id="3" name="TextBox 2"/>
          <p:cNvSpPr txBox="1"/>
          <p:nvPr/>
        </p:nvSpPr>
        <p:spPr>
          <a:xfrm>
            <a:off x="232008" y="6027439"/>
            <a:ext cx="4143375" cy="338554"/>
          </a:xfrm>
          <a:prstGeom prst="rect">
            <a:avLst/>
          </a:prstGeom>
          <a:noFill/>
        </p:spPr>
        <p:txBody>
          <a:bodyPr wrap="square" rtlCol="0">
            <a:spAutoFit/>
          </a:bodyPr>
          <a:lstStyle/>
          <a:p>
            <a:r>
              <a:rPr lang="en-US" sz="1600" dirty="0" smtClean="0"/>
              <a:t>Oppenheim et al, Signals &amp; Systems, 1997</a:t>
            </a:r>
            <a:endParaRPr lang="en-US" sz="1600" dirty="0"/>
          </a:p>
        </p:txBody>
      </p:sp>
      <p:pic>
        <p:nvPicPr>
          <p:cNvPr id="14" name="Picture 7"/>
          <p:cNvPicPr>
            <a:picLocks noChangeAspect="1" noChangeArrowheads="1"/>
          </p:cNvPicPr>
          <p:nvPr/>
        </p:nvPicPr>
        <p:blipFill>
          <a:blip r:embed="rId7" cstate="print">
            <a:lum bright="-41000" contrast="49000"/>
            <a:extLst>
              <a:ext uri="{28A0092B-C50C-407E-A947-70E740481C1C}">
                <a14:useLocalDpi xmlns:a14="http://schemas.microsoft.com/office/drawing/2010/main" val="0"/>
              </a:ext>
            </a:extLst>
          </a:blip>
          <a:srcRect/>
          <a:stretch>
            <a:fillRect/>
          </a:stretch>
        </p:blipFill>
        <p:spPr bwMode="auto">
          <a:xfrm>
            <a:off x="647550" y="2349244"/>
            <a:ext cx="2809875" cy="2824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6890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508" y="1266824"/>
            <a:ext cx="8229600" cy="4525963"/>
          </a:xfrm>
        </p:spPr>
        <p:txBody>
          <a:bodyPr/>
          <a:lstStyle/>
          <a:p>
            <a:r>
              <a:rPr lang="zh-CN" altLang="en-US" sz="2400" dirty="0" smtClean="0"/>
              <a:t>均值滤波器的频率域形式</a:t>
            </a:r>
            <a:endParaRPr lang="en-US" sz="2400"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14</a:t>
            </a:fld>
            <a:endParaRPr lang="en-US" dirty="0"/>
          </a:p>
        </p:txBody>
      </p:sp>
      <p:sp>
        <p:nvSpPr>
          <p:cNvPr id="5" name="Rectangle 2"/>
          <p:cNvSpPr txBox="1">
            <a:spLocks noChangeArrowheads="1"/>
          </p:cNvSpPr>
          <p:nvPr/>
        </p:nvSpPr>
        <p:spPr>
          <a:xfrm>
            <a:off x="212958" y="562573"/>
            <a:ext cx="8648700" cy="571776"/>
          </a:xfrm>
          <a:prstGeom prst="rect">
            <a:avLst/>
          </a:prstGeom>
          <a:noFill/>
          <a:ln/>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dirty="0" smtClean="0"/>
              <a:t>均值滤波器的频率域模型 </a:t>
            </a:r>
            <a:r>
              <a:rPr lang="en-US" altLang="zh-CN" sz="2600" b="1" dirty="0" smtClean="0"/>
              <a:t>(I)</a:t>
            </a:r>
            <a:endParaRPr lang="en-US" sz="2600" b="1"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741" y="2090544"/>
            <a:ext cx="5735637" cy="265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Object 8"/>
          <p:cNvGraphicFramePr>
            <a:graphicFrameLocks noChangeAspect="1"/>
          </p:cNvGraphicFramePr>
          <p:nvPr>
            <p:extLst>
              <p:ext uri="{D42A27DB-BD31-4B8C-83A1-F6EECF244321}">
                <p14:modId xmlns:p14="http://schemas.microsoft.com/office/powerpoint/2010/main" val="2181932647"/>
              </p:ext>
            </p:extLst>
          </p:nvPr>
        </p:nvGraphicFramePr>
        <p:xfrm>
          <a:off x="2644800" y="5049837"/>
          <a:ext cx="3714750" cy="742950"/>
        </p:xfrm>
        <a:graphic>
          <a:graphicData uri="http://schemas.openxmlformats.org/presentationml/2006/ole">
            <mc:AlternateContent xmlns:mc="http://schemas.openxmlformats.org/markup-compatibility/2006">
              <mc:Choice xmlns:v="urn:schemas-microsoft-com:vml" Requires="v">
                <p:oleObj spid="_x0000_s37978" name="Equation" r:id="rId4" imgW="2095200" imgH="419040" progId="Equation.DSMT4">
                  <p:embed/>
                </p:oleObj>
              </mc:Choice>
              <mc:Fallback>
                <p:oleObj name="Equation" r:id="rId4" imgW="2095200" imgH="419040" progId="Equation.DSMT4">
                  <p:embed/>
                  <p:pic>
                    <p:nvPicPr>
                      <p:cNvPr id="0" name=""/>
                      <p:cNvPicPr/>
                      <p:nvPr/>
                    </p:nvPicPr>
                    <p:blipFill>
                      <a:blip r:embed="rId5"/>
                      <a:stretch>
                        <a:fillRect/>
                      </a:stretch>
                    </p:blipFill>
                    <p:spPr>
                      <a:xfrm>
                        <a:off x="2644800" y="5049837"/>
                        <a:ext cx="3714750" cy="742950"/>
                      </a:xfrm>
                      <a:prstGeom prst="rect">
                        <a:avLst/>
                      </a:prstGeom>
                    </p:spPr>
                  </p:pic>
                </p:oleObj>
              </mc:Fallback>
            </mc:AlternateContent>
          </a:graphicData>
        </a:graphic>
      </p:graphicFrame>
    </p:spTree>
    <p:extLst>
      <p:ext uri="{BB962C8B-B14F-4D97-AF65-F5344CB8AC3E}">
        <p14:creationId xmlns:p14="http://schemas.microsoft.com/office/powerpoint/2010/main" val="974545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15</a:t>
            </a:fld>
            <a:endParaRPr lang="en-US" dirty="0"/>
          </a:p>
        </p:txBody>
      </p:sp>
      <p:sp>
        <p:nvSpPr>
          <p:cNvPr id="5" name="Rectangle 2"/>
          <p:cNvSpPr txBox="1">
            <a:spLocks noChangeArrowheads="1"/>
          </p:cNvSpPr>
          <p:nvPr/>
        </p:nvSpPr>
        <p:spPr>
          <a:xfrm>
            <a:off x="212958" y="562573"/>
            <a:ext cx="8648700" cy="571776"/>
          </a:xfrm>
          <a:prstGeom prst="rect">
            <a:avLst/>
          </a:prstGeom>
          <a:noFill/>
          <a:ln/>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dirty="0"/>
              <a:t>均值滤波器的频率域模型 </a:t>
            </a:r>
            <a:r>
              <a:rPr lang="en-US" altLang="zh-CN" sz="2600" b="1" dirty="0" smtClean="0"/>
              <a:t>(II</a:t>
            </a:r>
            <a:r>
              <a:rPr lang="en-US" altLang="zh-CN" sz="2600" b="1" dirty="0"/>
              <a:t>)</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068" y="1854505"/>
            <a:ext cx="6630988"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a:xfrm>
            <a:off x="6607995" y="2938409"/>
            <a:ext cx="1469205" cy="986319"/>
          </a:xfrm>
          <a:prstGeom prst="ellipse">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5565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
          <p:cNvSpPr>
            <a:spLocks noGrp="1"/>
          </p:cNvSpPr>
          <p:nvPr>
            <p:ph type="sldNum" sz="quarter" idx="10"/>
          </p:nvPr>
        </p:nvSpPr>
        <p:spPr/>
        <p:txBody>
          <a:bodyPr/>
          <a:lstStyle/>
          <a:p>
            <a:fld id="{EC6159C1-0587-47B0-B6E5-C303C30629B5}" type="slidenum">
              <a:rPr lang="en-US"/>
              <a:pPr/>
              <a:t>16</a:t>
            </a:fld>
            <a:endParaRPr lang="en-US"/>
          </a:p>
        </p:txBody>
      </p:sp>
      <p:sp>
        <p:nvSpPr>
          <p:cNvPr id="779266" name="Rectangle 2"/>
          <p:cNvSpPr>
            <a:spLocks noGrp="1" noChangeArrowheads="1"/>
          </p:cNvSpPr>
          <p:nvPr>
            <p:ph type="body" idx="1"/>
          </p:nvPr>
        </p:nvSpPr>
        <p:spPr>
          <a:xfrm>
            <a:off x="77638" y="1263770"/>
            <a:ext cx="8229600" cy="4525963"/>
          </a:xfrm>
        </p:spPr>
        <p:txBody>
          <a:bodyPr/>
          <a:lstStyle/>
          <a:p>
            <a:r>
              <a:rPr lang="zh-CN" altLang="en-US" sz="2400" dirty="0" smtClean="0"/>
              <a:t>一维和二维高斯滤波核</a:t>
            </a:r>
            <a:endParaRPr lang="en-US" sz="2400" dirty="0"/>
          </a:p>
          <a:p>
            <a:endParaRPr lang="en-US" sz="2400" dirty="0"/>
          </a:p>
          <a:p>
            <a:endParaRPr lang="en-US" sz="2400" dirty="0" smtClean="0"/>
          </a:p>
          <a:p>
            <a:r>
              <a:rPr lang="zh-CN" altLang="en-US" sz="2400" dirty="0" smtClean="0"/>
              <a:t>一阶导数</a:t>
            </a:r>
            <a:endParaRPr lang="en-US" sz="2400" dirty="0"/>
          </a:p>
          <a:p>
            <a:endParaRPr lang="en-US" sz="2400" dirty="0"/>
          </a:p>
          <a:p>
            <a:endParaRPr lang="en-US" sz="2400" dirty="0" smtClean="0"/>
          </a:p>
          <a:p>
            <a:r>
              <a:rPr lang="zh-CN" altLang="en-US" sz="2400" dirty="0" smtClean="0"/>
              <a:t>二阶导数</a:t>
            </a:r>
            <a:r>
              <a:rPr lang="en-US" dirty="0"/>
              <a:t>	</a:t>
            </a:r>
          </a:p>
        </p:txBody>
      </p:sp>
      <p:sp>
        <p:nvSpPr>
          <p:cNvPr id="779267" name="Rectangle 3"/>
          <p:cNvSpPr>
            <a:spLocks noGrp="1" noChangeArrowheads="1"/>
          </p:cNvSpPr>
          <p:nvPr>
            <p:ph type="title"/>
          </p:nvPr>
        </p:nvSpPr>
        <p:spPr>
          <a:xfrm>
            <a:off x="457200" y="531256"/>
            <a:ext cx="8229600" cy="685051"/>
          </a:xfrm>
          <a:noFill/>
          <a:ln/>
        </p:spPr>
        <p:txBody>
          <a:bodyPr/>
          <a:lstStyle/>
          <a:p>
            <a:r>
              <a:rPr lang="zh-CN" altLang="en-US" b="1" dirty="0" smtClean="0"/>
              <a:t>高斯滤波器 </a:t>
            </a:r>
            <a:r>
              <a:rPr lang="en-US" altLang="zh-CN" b="1" dirty="0" smtClean="0"/>
              <a:t>(I)</a:t>
            </a:r>
            <a:endParaRPr lang="en-US" b="1" dirty="0"/>
          </a:p>
        </p:txBody>
      </p:sp>
      <p:graphicFrame>
        <p:nvGraphicFramePr>
          <p:cNvPr id="779268" name="Object 4"/>
          <p:cNvGraphicFramePr>
            <a:graphicFrameLocks noChangeAspect="1"/>
          </p:cNvGraphicFramePr>
          <p:nvPr>
            <p:extLst>
              <p:ext uri="{D42A27DB-BD31-4B8C-83A1-F6EECF244321}">
                <p14:modId xmlns:p14="http://schemas.microsoft.com/office/powerpoint/2010/main" val="3714101733"/>
              </p:ext>
            </p:extLst>
          </p:nvPr>
        </p:nvGraphicFramePr>
        <p:xfrm>
          <a:off x="928243" y="1632680"/>
          <a:ext cx="2689225" cy="895350"/>
        </p:xfrm>
        <a:graphic>
          <a:graphicData uri="http://schemas.openxmlformats.org/presentationml/2006/ole">
            <mc:AlternateContent xmlns:mc="http://schemas.openxmlformats.org/markup-compatibility/2006">
              <mc:Choice xmlns:v="urn:schemas-microsoft-com:vml" Requires="v">
                <p:oleObj spid="_x0000_s39262" name="Equation" r:id="rId3" imgW="1409400" imgH="469800" progId="Equation.DSMT4">
                  <p:embed/>
                </p:oleObj>
              </mc:Choice>
              <mc:Fallback>
                <p:oleObj name="Equation" r:id="rId3" imgW="1409400" imgH="469800" progId="Equation.DSMT4">
                  <p:embed/>
                  <p:pic>
                    <p:nvPicPr>
                      <p:cNvPr id="0" name=""/>
                      <p:cNvPicPr>
                        <a:picLocks noChangeAspect="1" noChangeArrowheads="1"/>
                      </p:cNvPicPr>
                      <p:nvPr/>
                    </p:nvPicPr>
                    <p:blipFill>
                      <a:blip r:embed="rId4"/>
                      <a:srcRect/>
                      <a:stretch>
                        <a:fillRect/>
                      </a:stretch>
                    </p:blipFill>
                    <p:spPr bwMode="auto">
                      <a:xfrm>
                        <a:off x="928243" y="1632680"/>
                        <a:ext cx="2689225"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9269" name="Object 5"/>
          <p:cNvGraphicFramePr>
            <a:graphicFrameLocks noChangeAspect="1"/>
          </p:cNvGraphicFramePr>
          <p:nvPr>
            <p:extLst/>
          </p:nvPr>
        </p:nvGraphicFramePr>
        <p:xfrm>
          <a:off x="681937" y="3054949"/>
          <a:ext cx="2860675" cy="896938"/>
        </p:xfrm>
        <a:graphic>
          <a:graphicData uri="http://schemas.openxmlformats.org/presentationml/2006/ole">
            <mc:AlternateContent xmlns:mc="http://schemas.openxmlformats.org/markup-compatibility/2006">
              <mc:Choice xmlns:v="urn:schemas-microsoft-com:vml" Requires="v">
                <p:oleObj spid="_x0000_s39263" name="Equation" r:id="rId5" imgW="1498320" imgH="469800" progId="Equation.DSMT4">
                  <p:embed/>
                </p:oleObj>
              </mc:Choice>
              <mc:Fallback>
                <p:oleObj name="Equation" r:id="rId5" imgW="1498320" imgH="469800" progId="Equation.DSMT4">
                  <p:embed/>
                  <p:pic>
                    <p:nvPicPr>
                      <p:cNvPr id="0" name=""/>
                      <p:cNvPicPr>
                        <a:picLocks noChangeAspect="1" noChangeArrowheads="1"/>
                      </p:cNvPicPr>
                      <p:nvPr/>
                    </p:nvPicPr>
                    <p:blipFill>
                      <a:blip r:embed="rId6"/>
                      <a:srcRect/>
                      <a:stretch>
                        <a:fillRect/>
                      </a:stretch>
                    </p:blipFill>
                    <p:spPr bwMode="auto">
                      <a:xfrm>
                        <a:off x="681937" y="3054949"/>
                        <a:ext cx="2860675"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9270" name="Object 6"/>
          <p:cNvGraphicFramePr>
            <a:graphicFrameLocks noChangeAspect="1"/>
          </p:cNvGraphicFramePr>
          <p:nvPr>
            <p:extLst/>
          </p:nvPr>
        </p:nvGraphicFramePr>
        <p:xfrm>
          <a:off x="399751" y="4368260"/>
          <a:ext cx="3927475" cy="944563"/>
        </p:xfrm>
        <a:graphic>
          <a:graphicData uri="http://schemas.openxmlformats.org/presentationml/2006/ole">
            <mc:AlternateContent xmlns:mc="http://schemas.openxmlformats.org/markup-compatibility/2006">
              <mc:Choice xmlns:v="urn:schemas-microsoft-com:vml" Requires="v">
                <p:oleObj spid="_x0000_s39264" name="Equation" r:id="rId7" imgW="2057400" imgH="495000" progId="Equation.DSMT4">
                  <p:embed/>
                </p:oleObj>
              </mc:Choice>
              <mc:Fallback>
                <p:oleObj name="Equation" r:id="rId7" imgW="2057400" imgH="495000" progId="Equation.DSMT4">
                  <p:embed/>
                  <p:pic>
                    <p:nvPicPr>
                      <p:cNvPr id="0" name=""/>
                      <p:cNvPicPr>
                        <a:picLocks noChangeAspect="1" noChangeArrowheads="1"/>
                      </p:cNvPicPr>
                      <p:nvPr/>
                    </p:nvPicPr>
                    <p:blipFill>
                      <a:blip r:embed="rId8"/>
                      <a:srcRect/>
                      <a:stretch>
                        <a:fillRect/>
                      </a:stretch>
                    </p:blipFill>
                    <p:spPr bwMode="auto">
                      <a:xfrm>
                        <a:off x="399751" y="4368260"/>
                        <a:ext cx="3927475"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Picture 10"/>
          <p:cNvPicPr>
            <a:picLocks noChangeAspect="1" noChangeArrowheads="1"/>
          </p:cNvPicPr>
          <p:nvPr/>
        </p:nvPicPr>
        <p:blipFill>
          <a:blip r:embed="rId9" cstate="print"/>
          <a:srcRect/>
          <a:stretch>
            <a:fillRect/>
          </a:stretch>
        </p:blipFill>
        <p:spPr bwMode="auto">
          <a:xfrm>
            <a:off x="5440392" y="3017150"/>
            <a:ext cx="2595095" cy="1727377"/>
          </a:xfrm>
          <a:prstGeom prst="rect">
            <a:avLst/>
          </a:prstGeom>
          <a:noFill/>
          <a:ln w="9525">
            <a:noFill/>
            <a:miter lim="800000"/>
            <a:headEnd/>
            <a:tailEnd/>
          </a:ln>
        </p:spPr>
      </p:pic>
      <p:graphicFrame>
        <p:nvGraphicFramePr>
          <p:cNvPr id="2" name="Object 1"/>
          <p:cNvGraphicFramePr>
            <a:graphicFrameLocks noChangeAspect="1"/>
          </p:cNvGraphicFramePr>
          <p:nvPr>
            <p:extLst/>
          </p:nvPr>
        </p:nvGraphicFramePr>
        <p:xfrm>
          <a:off x="4173838" y="1603944"/>
          <a:ext cx="4384675" cy="1063625"/>
        </p:xfrm>
        <a:graphic>
          <a:graphicData uri="http://schemas.openxmlformats.org/presentationml/2006/ole">
            <mc:AlternateContent xmlns:mc="http://schemas.openxmlformats.org/markup-compatibility/2006">
              <mc:Choice xmlns:v="urn:schemas-microsoft-com:vml" Requires="v">
                <p:oleObj spid="_x0000_s39265" name="Equation" r:id="rId10" imgW="2298600" imgH="558720" progId="Equation.DSMT4">
                  <p:embed/>
                </p:oleObj>
              </mc:Choice>
              <mc:Fallback>
                <p:oleObj name="Equation" r:id="rId10" imgW="2298600" imgH="558720" progId="Equation.DSMT4">
                  <p:embed/>
                  <p:pic>
                    <p:nvPicPr>
                      <p:cNvPr id="0" name=""/>
                      <p:cNvPicPr>
                        <a:picLocks noChangeAspect="1" noChangeArrowheads="1"/>
                      </p:cNvPicPr>
                      <p:nvPr/>
                    </p:nvPicPr>
                    <p:blipFill>
                      <a:blip r:embed="rId11"/>
                      <a:srcRect/>
                      <a:stretch>
                        <a:fillRect/>
                      </a:stretch>
                    </p:blipFill>
                    <p:spPr bwMode="auto">
                      <a:xfrm>
                        <a:off x="4173838" y="1603944"/>
                        <a:ext cx="4384675"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50108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
          <p:cNvSpPr>
            <a:spLocks noGrp="1"/>
          </p:cNvSpPr>
          <p:nvPr>
            <p:ph type="sldNum" sz="quarter" idx="10"/>
          </p:nvPr>
        </p:nvSpPr>
        <p:spPr/>
        <p:txBody>
          <a:bodyPr/>
          <a:lstStyle/>
          <a:p>
            <a:fld id="{3D346683-3CFC-4086-8B93-04452E8EF31F}" type="slidenum">
              <a:rPr lang="en-US"/>
              <a:pPr/>
              <a:t>17</a:t>
            </a:fld>
            <a:endParaRPr lang="en-US"/>
          </a:p>
        </p:txBody>
      </p:sp>
      <p:graphicFrame>
        <p:nvGraphicFramePr>
          <p:cNvPr id="779268" name="Object 4"/>
          <p:cNvGraphicFramePr>
            <a:graphicFrameLocks noChangeAspect="1"/>
          </p:cNvGraphicFramePr>
          <p:nvPr>
            <p:extLst/>
          </p:nvPr>
        </p:nvGraphicFramePr>
        <p:xfrm>
          <a:off x="0" y="1450251"/>
          <a:ext cx="2374900" cy="920750"/>
        </p:xfrm>
        <a:graphic>
          <a:graphicData uri="http://schemas.openxmlformats.org/presentationml/2006/ole">
            <mc:AlternateContent xmlns:mc="http://schemas.openxmlformats.org/markup-compatibility/2006">
              <mc:Choice xmlns:v="urn:schemas-microsoft-com:vml" Requires="v">
                <p:oleObj spid="_x0000_s44232" name="Equation" r:id="rId3" imgW="1244520" imgH="482400" progId="Equation.DSMT4">
                  <p:embed/>
                </p:oleObj>
              </mc:Choice>
              <mc:Fallback>
                <p:oleObj name="Equation" r:id="rId3" imgW="1244520" imgH="482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50251"/>
                        <a:ext cx="237490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9269" name="Object 5"/>
          <p:cNvGraphicFramePr>
            <a:graphicFrameLocks noChangeAspect="1"/>
          </p:cNvGraphicFramePr>
          <p:nvPr>
            <p:extLst/>
          </p:nvPr>
        </p:nvGraphicFramePr>
        <p:xfrm>
          <a:off x="2691998" y="1474857"/>
          <a:ext cx="2570163" cy="920750"/>
        </p:xfrm>
        <a:graphic>
          <a:graphicData uri="http://schemas.openxmlformats.org/presentationml/2006/ole">
            <mc:AlternateContent xmlns:mc="http://schemas.openxmlformats.org/markup-compatibility/2006">
              <mc:Choice xmlns:v="urn:schemas-microsoft-com:vml" Requires="v">
                <p:oleObj spid="_x0000_s44233" name="Equation" r:id="rId5" imgW="1346040" imgH="482400" progId="Equation.DSMT4">
                  <p:embed/>
                </p:oleObj>
              </mc:Choice>
              <mc:Fallback>
                <p:oleObj name="Equation" r:id="rId5" imgW="1346040" imgH="48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1998" y="1474857"/>
                        <a:ext cx="2570163"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9270" name="Object 6"/>
          <p:cNvGraphicFramePr>
            <a:graphicFrameLocks noChangeAspect="1"/>
          </p:cNvGraphicFramePr>
          <p:nvPr>
            <p:extLst/>
          </p:nvPr>
        </p:nvGraphicFramePr>
        <p:xfrm>
          <a:off x="5579259" y="1474857"/>
          <a:ext cx="3636962" cy="969962"/>
        </p:xfrm>
        <a:graphic>
          <a:graphicData uri="http://schemas.openxmlformats.org/presentationml/2006/ole">
            <mc:AlternateContent xmlns:mc="http://schemas.openxmlformats.org/markup-compatibility/2006">
              <mc:Choice xmlns:v="urn:schemas-microsoft-com:vml" Requires="v">
                <p:oleObj spid="_x0000_s44234" name="Equation" r:id="rId7" imgW="1904760" imgH="507960" progId="Equation.DSMT4">
                  <p:embed/>
                </p:oleObj>
              </mc:Choice>
              <mc:Fallback>
                <p:oleObj name="Equation" r:id="rId7" imgW="1904760" imgH="507960" progId="Equation.DSMT4">
                  <p:embed/>
                  <p:pic>
                    <p:nvPicPr>
                      <p:cNvPr id="0" name=""/>
                      <p:cNvPicPr>
                        <a:picLocks noChangeAspect="1" noChangeArrowheads="1"/>
                      </p:cNvPicPr>
                      <p:nvPr/>
                    </p:nvPicPr>
                    <p:blipFill>
                      <a:blip r:embed="rId8"/>
                      <a:srcRect/>
                      <a:stretch>
                        <a:fillRect/>
                      </a:stretch>
                    </p:blipFill>
                    <p:spPr bwMode="auto">
                      <a:xfrm>
                        <a:off x="5579259" y="1474857"/>
                        <a:ext cx="3636962"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p:nvPicPr>
        <p:blipFill>
          <a:blip r:embed="rId9"/>
          <a:stretch>
            <a:fillRect/>
          </a:stretch>
        </p:blipFill>
        <p:spPr>
          <a:xfrm>
            <a:off x="189936" y="2764749"/>
            <a:ext cx="8616122" cy="3032547"/>
          </a:xfrm>
          <a:prstGeom prst="rect">
            <a:avLst/>
          </a:prstGeom>
        </p:spPr>
      </p:pic>
      <p:sp>
        <p:nvSpPr>
          <p:cNvPr id="5" name="Rectangle 4"/>
          <p:cNvSpPr/>
          <p:nvPr/>
        </p:nvSpPr>
        <p:spPr>
          <a:xfrm>
            <a:off x="0" y="6052545"/>
            <a:ext cx="7580376" cy="307777"/>
          </a:xfrm>
          <a:prstGeom prst="rect">
            <a:avLst/>
          </a:prstGeom>
        </p:spPr>
        <p:txBody>
          <a:bodyPr wrap="square">
            <a:spAutoFit/>
          </a:bodyPr>
          <a:lstStyle/>
          <a:p>
            <a:r>
              <a:rPr lang="en-US" sz="1400" dirty="0"/>
              <a:t>http://bmia.bmt.tue.nl/Education/Courses/FEV/book/pdf/04%20Gaussian%20derivatives.pdf</a:t>
            </a:r>
          </a:p>
        </p:txBody>
      </p:sp>
      <p:sp>
        <p:nvSpPr>
          <p:cNvPr id="10" name="Rectangle 3"/>
          <p:cNvSpPr>
            <a:spLocks noGrp="1" noChangeArrowheads="1"/>
          </p:cNvSpPr>
          <p:nvPr>
            <p:ph type="title"/>
          </p:nvPr>
        </p:nvSpPr>
        <p:spPr>
          <a:xfrm>
            <a:off x="457200" y="531256"/>
            <a:ext cx="8229600" cy="685051"/>
          </a:xfrm>
          <a:noFill/>
          <a:ln/>
        </p:spPr>
        <p:txBody>
          <a:bodyPr/>
          <a:lstStyle/>
          <a:p>
            <a:r>
              <a:rPr lang="zh-CN" altLang="en-US" b="1" dirty="0" smtClean="0"/>
              <a:t>高斯滤波器 </a:t>
            </a:r>
            <a:r>
              <a:rPr lang="en-US" altLang="zh-CN" b="1" dirty="0" smtClean="0"/>
              <a:t>(II)</a:t>
            </a:r>
            <a:endParaRPr lang="en-US" b="1" dirty="0"/>
          </a:p>
        </p:txBody>
      </p:sp>
    </p:spTree>
    <p:extLst>
      <p:ext uri="{BB962C8B-B14F-4D97-AF65-F5344CB8AC3E}">
        <p14:creationId xmlns:p14="http://schemas.microsoft.com/office/powerpoint/2010/main" val="130814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973"/>
            <a:ext cx="8229600" cy="501820"/>
          </a:xfrm>
        </p:spPr>
        <p:txBody>
          <a:bodyPr/>
          <a:lstStyle/>
          <a:p>
            <a:r>
              <a:rPr lang="zh-CN" altLang="en-US" b="1" dirty="0"/>
              <a:t>高斯滤波器 </a:t>
            </a:r>
            <a:r>
              <a:rPr lang="en-US" altLang="zh-CN" b="1" dirty="0"/>
              <a:t>(</a:t>
            </a:r>
            <a:r>
              <a:rPr lang="en-US" altLang="zh-CN" b="1" dirty="0" smtClean="0"/>
              <a:t>III)</a:t>
            </a:r>
            <a:endParaRPr lang="en-US" dirty="0"/>
          </a:p>
        </p:txBody>
      </p:sp>
      <p:sp>
        <p:nvSpPr>
          <p:cNvPr id="3" name="Content Placeholder 2"/>
          <p:cNvSpPr>
            <a:spLocks noGrp="1"/>
          </p:cNvSpPr>
          <p:nvPr>
            <p:ph idx="1"/>
          </p:nvPr>
        </p:nvSpPr>
        <p:spPr/>
        <p:txBody>
          <a:bodyPr/>
          <a:lstStyle/>
          <a:p>
            <a:r>
              <a:rPr lang="zh-CN" altLang="en-US" sz="2800" dirty="0" smtClean="0"/>
              <a:t>高斯滤波器的基本特性</a:t>
            </a:r>
            <a:endParaRPr lang="en-US" sz="2800" dirty="0" smtClean="0"/>
          </a:p>
          <a:p>
            <a:pPr marL="0" indent="0">
              <a:buNone/>
            </a:pPr>
            <a:r>
              <a:rPr lang="en-US" sz="2800" dirty="0"/>
              <a:t>	</a:t>
            </a:r>
            <a:r>
              <a:rPr lang="en-US" sz="2400" dirty="0" smtClean="0">
                <a:solidFill>
                  <a:srgbClr val="009900"/>
                </a:solidFill>
              </a:rPr>
              <a:t>- </a:t>
            </a:r>
            <a:r>
              <a:rPr lang="zh-CN" altLang="en-US" sz="2400" dirty="0" smtClean="0">
                <a:solidFill>
                  <a:srgbClr val="009900"/>
                </a:solidFill>
              </a:rPr>
              <a:t>它是一个低通滤波器</a:t>
            </a:r>
            <a:r>
              <a:rPr lang="en-US" sz="2400" dirty="0">
                <a:solidFill>
                  <a:srgbClr val="009900"/>
                </a:solidFill>
              </a:rPr>
              <a:t>	</a:t>
            </a:r>
            <a:r>
              <a:rPr lang="en-US" sz="2400" dirty="0" smtClean="0">
                <a:solidFill>
                  <a:srgbClr val="009900"/>
                </a:solidFill>
              </a:rPr>
              <a:t/>
            </a:r>
            <a:br>
              <a:rPr lang="en-US" sz="2400" dirty="0" smtClean="0">
                <a:solidFill>
                  <a:srgbClr val="009900"/>
                </a:solidFill>
              </a:rPr>
            </a:br>
            <a:r>
              <a:rPr lang="en-US" sz="2400" dirty="0" smtClean="0">
                <a:solidFill>
                  <a:srgbClr val="009900"/>
                </a:solidFill>
              </a:rPr>
              <a:t/>
            </a:r>
            <a:br>
              <a:rPr lang="en-US" sz="2400" dirty="0" smtClean="0">
                <a:solidFill>
                  <a:srgbClr val="009900"/>
                </a:solidFill>
              </a:rPr>
            </a:br>
            <a:endParaRPr lang="en-US" sz="2400" dirty="0" smtClean="0">
              <a:solidFill>
                <a:srgbClr val="009900"/>
              </a:solidFill>
            </a:endParaRPr>
          </a:p>
          <a:p>
            <a:pPr marL="0" indent="0">
              <a:buNone/>
            </a:pPr>
            <a:endParaRPr lang="en-US" sz="2400" dirty="0" smtClean="0">
              <a:solidFill>
                <a:srgbClr val="009900"/>
              </a:solidFill>
            </a:endParaRPr>
          </a:p>
          <a:p>
            <a:pPr marL="0" indent="0">
              <a:buNone/>
            </a:pPr>
            <a:r>
              <a:rPr lang="en-US" sz="2400" dirty="0">
                <a:solidFill>
                  <a:srgbClr val="009900"/>
                </a:solidFill>
              </a:rPr>
              <a:t>	</a:t>
            </a:r>
            <a:r>
              <a:rPr lang="en-US" sz="2400" dirty="0" smtClean="0">
                <a:solidFill>
                  <a:srgbClr val="009900"/>
                </a:solidFill>
              </a:rPr>
              <a:t>- </a:t>
            </a:r>
            <a:r>
              <a:rPr lang="zh-CN" altLang="en-US" sz="2400" dirty="0" smtClean="0">
                <a:solidFill>
                  <a:srgbClr val="009900"/>
                </a:solidFill>
              </a:rPr>
              <a:t>它是一个可分</a:t>
            </a:r>
            <a:r>
              <a:rPr lang="zh-CN" altLang="en-US" dirty="0">
                <a:solidFill>
                  <a:srgbClr val="009900"/>
                </a:solidFill>
              </a:rPr>
              <a:t>式</a:t>
            </a:r>
            <a:r>
              <a:rPr lang="zh-CN" altLang="en-US" sz="2400" dirty="0" smtClean="0">
                <a:solidFill>
                  <a:srgbClr val="009900"/>
                </a:solidFill>
              </a:rPr>
              <a:t>滤波器</a:t>
            </a:r>
            <a:endParaRPr lang="en-US" sz="2400" dirty="0" smtClean="0">
              <a:solidFill>
                <a:srgbClr val="009900"/>
              </a:solidFill>
            </a:endParaRPr>
          </a:p>
          <a:p>
            <a:pPr marL="0" indent="0">
              <a:buNone/>
            </a:pPr>
            <a:r>
              <a:rPr lang="en-US" sz="2400" dirty="0">
                <a:solidFill>
                  <a:srgbClr val="009900"/>
                </a:solidFill>
              </a:rPr>
              <a:t>	</a:t>
            </a:r>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18</a:t>
            </a:fld>
            <a:endParaRPr lang="en-US"/>
          </a:p>
        </p:txBody>
      </p:sp>
      <p:graphicFrame>
        <p:nvGraphicFramePr>
          <p:cNvPr id="5" name="Object 4"/>
          <p:cNvGraphicFramePr>
            <a:graphicFrameLocks noChangeAspect="1"/>
          </p:cNvGraphicFramePr>
          <p:nvPr>
            <p:extLst/>
          </p:nvPr>
        </p:nvGraphicFramePr>
        <p:xfrm>
          <a:off x="3222416" y="2590530"/>
          <a:ext cx="2566987" cy="1065212"/>
        </p:xfrm>
        <a:graphic>
          <a:graphicData uri="http://schemas.openxmlformats.org/presentationml/2006/ole">
            <mc:AlternateContent xmlns:mc="http://schemas.openxmlformats.org/markup-compatibility/2006">
              <mc:Choice xmlns:v="urn:schemas-microsoft-com:vml" Requires="v">
                <p:oleObj spid="_x0000_s40114" name="Equation" r:id="rId3" imgW="1346040" imgH="558720" progId="Equation.DSMT4">
                  <p:embed/>
                </p:oleObj>
              </mc:Choice>
              <mc:Fallback>
                <p:oleObj name="Equation" r:id="rId3" imgW="1346040" imgH="558720" progId="Equation.DSMT4">
                  <p:embed/>
                  <p:pic>
                    <p:nvPicPr>
                      <p:cNvPr id="0" name=""/>
                      <p:cNvPicPr>
                        <a:picLocks noChangeAspect="1" noChangeArrowheads="1"/>
                      </p:cNvPicPr>
                      <p:nvPr/>
                    </p:nvPicPr>
                    <p:blipFill>
                      <a:blip r:embed="rId4"/>
                      <a:srcRect/>
                      <a:stretch>
                        <a:fillRect/>
                      </a:stretch>
                    </p:blipFill>
                    <p:spPr bwMode="auto">
                      <a:xfrm>
                        <a:off x="3222416" y="2590530"/>
                        <a:ext cx="2566987" cy="1065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73478300"/>
              </p:ext>
            </p:extLst>
          </p:nvPr>
        </p:nvGraphicFramePr>
        <p:xfrm>
          <a:off x="717550" y="4347234"/>
          <a:ext cx="7969250" cy="1087437"/>
        </p:xfrm>
        <a:graphic>
          <a:graphicData uri="http://schemas.openxmlformats.org/presentationml/2006/ole">
            <mc:AlternateContent xmlns:mc="http://schemas.openxmlformats.org/markup-compatibility/2006">
              <mc:Choice xmlns:v="urn:schemas-microsoft-com:vml" Requires="v">
                <p:oleObj spid="_x0000_s40115" name="Equation" r:id="rId5" imgW="4178160" imgH="571320" progId="Equation.DSMT4">
                  <p:embed/>
                </p:oleObj>
              </mc:Choice>
              <mc:Fallback>
                <p:oleObj name="Equation" r:id="rId5" imgW="4178160" imgH="571320" progId="Equation.DSMT4">
                  <p:embed/>
                  <p:pic>
                    <p:nvPicPr>
                      <p:cNvPr id="0" name=""/>
                      <p:cNvPicPr>
                        <a:picLocks noChangeAspect="1" noChangeArrowheads="1"/>
                      </p:cNvPicPr>
                      <p:nvPr/>
                    </p:nvPicPr>
                    <p:blipFill>
                      <a:blip r:embed="rId6"/>
                      <a:srcRect/>
                      <a:stretch>
                        <a:fillRect/>
                      </a:stretch>
                    </p:blipFill>
                    <p:spPr bwMode="auto">
                      <a:xfrm>
                        <a:off x="717550" y="4347234"/>
                        <a:ext cx="796925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211802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775" y="1979613"/>
            <a:ext cx="6291263" cy="245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457200" y="622973"/>
            <a:ext cx="8229600" cy="501820"/>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高斯滤波器 </a:t>
            </a:r>
            <a:r>
              <a:rPr lang="en-US" altLang="zh-CN" sz="2600" b="1" kern="0" dirty="0" smtClean="0"/>
              <a:t>(IV)</a:t>
            </a:r>
            <a:endParaRPr lang="en-US" sz="2600" kern="0" dirty="0"/>
          </a:p>
        </p:txBody>
      </p:sp>
    </p:spTree>
    <p:extLst>
      <p:ext uri="{BB962C8B-B14F-4D97-AF65-F5344CB8AC3E}">
        <p14:creationId xmlns:p14="http://schemas.microsoft.com/office/powerpoint/2010/main" val="1327143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第二次编程小作业</a:t>
            </a:r>
            <a:endParaRPr lang="zh-CN" altLang="en-US" b="1" dirty="0"/>
          </a:p>
        </p:txBody>
      </p:sp>
      <p:sp>
        <p:nvSpPr>
          <p:cNvPr id="3" name="内容占位符 2"/>
          <p:cNvSpPr>
            <a:spLocks noGrp="1"/>
          </p:cNvSpPr>
          <p:nvPr>
            <p:ph idx="1"/>
          </p:nvPr>
        </p:nvSpPr>
        <p:spPr>
          <a:xfrm>
            <a:off x="457200" y="1520575"/>
            <a:ext cx="8484669" cy="4235717"/>
          </a:xfrm>
        </p:spPr>
        <p:txBody>
          <a:bodyPr/>
          <a:lstStyle/>
          <a:p>
            <a:r>
              <a:rPr lang="zh-CN" altLang="en-US" dirty="0" smtClean="0"/>
              <a:t>第二次编程小作业已布置</a:t>
            </a:r>
            <a:r>
              <a:rPr lang="zh-CN" altLang="en-US" dirty="0" smtClean="0"/>
              <a:t>，</a:t>
            </a:r>
            <a:r>
              <a:rPr lang="zh-CN" altLang="en-US" dirty="0"/>
              <a:t>发布</a:t>
            </a:r>
            <a:r>
              <a:rPr lang="zh-CN" altLang="en-US" dirty="0" smtClean="0"/>
              <a:t>时间</a:t>
            </a:r>
            <a:r>
              <a:rPr lang="zh-CN" altLang="en-US" dirty="0" smtClean="0"/>
              <a:t>是</a:t>
            </a:r>
            <a:r>
              <a:rPr lang="en-US" altLang="zh-CN" dirty="0" smtClean="0"/>
              <a:t>9</a:t>
            </a:r>
            <a:r>
              <a:rPr lang="zh-CN" altLang="en-US" dirty="0" smtClean="0"/>
              <a:t>月</a:t>
            </a:r>
            <a:r>
              <a:rPr lang="en-US" altLang="zh-CN" dirty="0" smtClean="0"/>
              <a:t>26</a:t>
            </a:r>
            <a:r>
              <a:rPr lang="zh-CN" altLang="en-US" dirty="0" smtClean="0"/>
              <a:t>日早上</a:t>
            </a:r>
            <a:r>
              <a:rPr lang="en-US" altLang="zh-CN" dirty="0" smtClean="0"/>
              <a:t>6</a:t>
            </a:r>
            <a:r>
              <a:rPr lang="en-US" altLang="zh-CN" dirty="0" smtClean="0"/>
              <a:t>:00</a:t>
            </a:r>
            <a:r>
              <a:rPr lang="zh-CN" altLang="en-US" dirty="0" smtClean="0"/>
              <a:t>。</a:t>
            </a:r>
            <a:r>
              <a:rPr lang="zh-CN" altLang="en-US" dirty="0" smtClean="0"/>
              <a:t>提交的截止时间是</a:t>
            </a:r>
            <a:r>
              <a:rPr lang="en-US" altLang="zh-CN" dirty="0" smtClean="0"/>
              <a:t>10</a:t>
            </a:r>
            <a:r>
              <a:rPr lang="zh-CN" altLang="en-US" dirty="0" smtClean="0"/>
              <a:t>月</a:t>
            </a:r>
            <a:r>
              <a:rPr lang="en-US" altLang="zh-CN" dirty="0" smtClean="0"/>
              <a:t>11</a:t>
            </a:r>
            <a:r>
              <a:rPr lang="zh-CN" altLang="en-US" dirty="0" smtClean="0"/>
              <a:t>日晚上</a:t>
            </a:r>
            <a:r>
              <a:rPr lang="en-US" altLang="zh-CN" dirty="0" smtClean="0"/>
              <a:t>11:00</a:t>
            </a:r>
            <a:r>
              <a:rPr lang="zh-CN" altLang="en-US" dirty="0" smtClean="0"/>
              <a:t>。</a:t>
            </a:r>
            <a:endParaRPr lang="en-US" altLang="zh-CN" dirty="0" smtClean="0"/>
          </a:p>
          <a:p>
            <a:endParaRPr lang="en-US" altLang="zh-CN" dirty="0">
              <a:solidFill>
                <a:srgbClr val="009900"/>
              </a:solidFill>
            </a:endParaRPr>
          </a:p>
          <a:p>
            <a:r>
              <a:rPr lang="zh-CN" altLang="en-US" dirty="0" smtClean="0">
                <a:solidFill>
                  <a:srgbClr val="FF0000"/>
                </a:solidFill>
              </a:rPr>
              <a:t>请注意，要求首先不使用函数如</a:t>
            </a:r>
            <a:r>
              <a:rPr lang="en-US" altLang="zh-CN" dirty="0" err="1" smtClean="0">
                <a:solidFill>
                  <a:srgbClr val="FF0000"/>
                </a:solidFill>
              </a:rPr>
              <a:t>imfilter</a:t>
            </a:r>
            <a:r>
              <a:rPr lang="zh-CN" altLang="en-US" dirty="0" smtClean="0">
                <a:solidFill>
                  <a:srgbClr val="FF0000"/>
                </a:solidFill>
              </a:rPr>
              <a:t>和</a:t>
            </a:r>
            <a:r>
              <a:rPr lang="en-US" altLang="zh-CN" dirty="0" smtClean="0">
                <a:solidFill>
                  <a:srgbClr val="FF0000"/>
                </a:solidFill>
              </a:rPr>
              <a:t>conv2</a:t>
            </a:r>
            <a:r>
              <a:rPr lang="zh-CN" altLang="en-US" dirty="0" smtClean="0">
                <a:solidFill>
                  <a:srgbClr val="FF0000"/>
                </a:solidFill>
              </a:rPr>
              <a:t>，直接从底层按数学公式实现，然后将结果</a:t>
            </a:r>
            <a:r>
              <a:rPr lang="zh-CN" altLang="en-US" dirty="0" smtClean="0">
                <a:solidFill>
                  <a:srgbClr val="FF0000"/>
                </a:solidFill>
              </a:rPr>
              <a:t>与调用</a:t>
            </a:r>
            <a:r>
              <a:rPr lang="zh-CN" altLang="en-US" dirty="0" smtClean="0">
                <a:solidFill>
                  <a:srgbClr val="FF0000"/>
                </a:solidFill>
              </a:rPr>
              <a:t>这些函数时的结果进行比较，检查是否一致。</a:t>
            </a:r>
            <a:endParaRPr lang="en-US" altLang="zh-CN" dirty="0" smtClean="0">
              <a:solidFill>
                <a:srgbClr val="FF0000"/>
              </a:solidFill>
            </a:endParaRPr>
          </a:p>
          <a:p>
            <a:endParaRPr lang="en-US" altLang="zh-CN" dirty="0">
              <a:solidFill>
                <a:srgbClr val="FF0000"/>
              </a:solidFill>
            </a:endParaRPr>
          </a:p>
          <a:p>
            <a:r>
              <a:rPr lang="zh-CN" altLang="en-US" dirty="0" smtClean="0">
                <a:solidFill>
                  <a:srgbClr val="009900"/>
                </a:solidFill>
              </a:rPr>
              <a:t>编程平台：</a:t>
            </a:r>
            <a:r>
              <a:rPr lang="en-US" altLang="zh-CN" dirty="0" smtClean="0">
                <a:solidFill>
                  <a:srgbClr val="009900"/>
                </a:solidFill>
              </a:rPr>
              <a:t>MATLAB, Python/PIL/Pillow, C++/</a:t>
            </a:r>
            <a:r>
              <a:rPr lang="en-US" altLang="zh-CN" dirty="0" err="1" smtClean="0">
                <a:solidFill>
                  <a:srgbClr val="009900"/>
                </a:solidFill>
              </a:rPr>
              <a:t>OpenCV</a:t>
            </a:r>
            <a:endParaRPr lang="zh-CN" altLang="en-US" dirty="0">
              <a:solidFill>
                <a:srgbClr val="009900"/>
              </a:solidFill>
            </a:endParaRPr>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a:t>
            </a:fld>
            <a:endParaRPr lang="en-US"/>
          </a:p>
        </p:txBody>
      </p:sp>
    </p:spTree>
    <p:extLst>
      <p:ext uri="{BB962C8B-B14F-4D97-AF65-F5344CB8AC3E}">
        <p14:creationId xmlns:p14="http://schemas.microsoft.com/office/powerpoint/2010/main" val="2964049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确定高斯滤波器的大小</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20</a:t>
            </a:fld>
            <a:endParaRPr lang="en-US"/>
          </a:p>
        </p:txBody>
      </p:sp>
      <p:pic>
        <p:nvPicPr>
          <p:cNvPr id="34818"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20" y="1899899"/>
            <a:ext cx="4885362" cy="393271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037744" y="2075380"/>
            <a:ext cx="4756935" cy="400110"/>
          </a:xfrm>
          <a:prstGeom prst="rect">
            <a:avLst/>
          </a:prstGeom>
          <a:noFill/>
        </p:spPr>
        <p:txBody>
          <a:bodyPr wrap="square" rtlCol="0">
            <a:spAutoFit/>
          </a:bodyPr>
          <a:lstStyle/>
          <a:p>
            <a:r>
              <a:rPr lang="zh-CN" altLang="en-US" dirty="0" smtClean="0"/>
              <a:t>滤波器大小</a:t>
            </a:r>
            <a:r>
              <a:rPr lang="en-US" altLang="zh-CN" dirty="0" smtClean="0"/>
              <a:t>=</a:t>
            </a:r>
            <a:r>
              <a:rPr lang="en-US" altLang="zh-CN" dirty="0" err="1" smtClean="0"/>
              <a:t>round_up</a:t>
            </a:r>
            <a:r>
              <a:rPr lang="en-US" altLang="zh-CN" dirty="0" smtClean="0"/>
              <a:t>(3×</a:t>
            </a:r>
            <a:r>
              <a:rPr lang="el-GR" altLang="zh-CN" dirty="0" smtClean="0"/>
              <a:t>σ</a:t>
            </a:r>
            <a:r>
              <a:rPr lang="en-US" altLang="zh-CN" dirty="0" smtClean="0"/>
              <a:t>)*2 + 1</a:t>
            </a:r>
            <a:endParaRPr lang="zh-CN" altLang="en-US" dirty="0"/>
          </a:p>
        </p:txBody>
      </p:sp>
    </p:spTree>
    <p:extLst>
      <p:ext uri="{BB962C8B-B14F-4D97-AF65-F5344CB8AC3E}">
        <p14:creationId xmlns:p14="http://schemas.microsoft.com/office/powerpoint/2010/main" val="2169131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71F998C2-EA14-4601-B8F5-5B65C2DF1B57}" type="slidenum">
              <a:rPr lang="en-US"/>
              <a:pPr/>
              <a:t>21</a:t>
            </a:fld>
            <a:endParaRPr lang="en-US"/>
          </a:p>
        </p:txBody>
      </p:sp>
      <p:sp>
        <p:nvSpPr>
          <p:cNvPr id="781314" name="Rectangle 2"/>
          <p:cNvSpPr>
            <a:spLocks noGrp="1" noChangeArrowheads="1"/>
          </p:cNvSpPr>
          <p:nvPr>
            <p:ph type="title"/>
          </p:nvPr>
        </p:nvSpPr>
        <p:spPr>
          <a:xfrm>
            <a:off x="469338" y="563563"/>
            <a:ext cx="8229600" cy="561230"/>
          </a:xfrm>
        </p:spPr>
        <p:txBody>
          <a:bodyPr/>
          <a:lstStyle/>
          <a:p>
            <a:r>
              <a:rPr lang="zh-CN" altLang="en-US" b="1" dirty="0" smtClean="0"/>
              <a:t>使用高斯</a:t>
            </a:r>
            <a:r>
              <a:rPr lang="zh-CN" altLang="en-US" b="1" dirty="0" smtClean="0"/>
              <a:t>滤波核下</a:t>
            </a:r>
            <a:r>
              <a:rPr lang="zh-CN" altLang="en-US" b="1" dirty="0" smtClean="0"/>
              <a:t>噪声压制与导数计算的简化</a:t>
            </a:r>
            <a:endParaRPr lang="en-US" b="1" dirty="0"/>
          </a:p>
        </p:txBody>
      </p:sp>
      <p:sp>
        <p:nvSpPr>
          <p:cNvPr id="781315" name="Rectangle 3"/>
          <p:cNvSpPr>
            <a:spLocks noGrp="1" noChangeArrowheads="1"/>
          </p:cNvSpPr>
          <p:nvPr>
            <p:ph type="body" idx="1"/>
          </p:nvPr>
        </p:nvSpPr>
        <p:spPr>
          <a:xfrm>
            <a:off x="447675" y="1266825"/>
            <a:ext cx="8229600" cy="4525963"/>
          </a:xfrm>
        </p:spPr>
        <p:txBody>
          <a:bodyPr/>
          <a:lstStyle/>
          <a:p>
            <a:r>
              <a:rPr lang="en-US" sz="2400" dirty="0" smtClean="0"/>
              <a:t>Implementation</a:t>
            </a:r>
          </a:p>
          <a:p>
            <a:endParaRPr lang="en-US" sz="2400" dirty="0"/>
          </a:p>
          <a:p>
            <a:endParaRPr lang="en-US" sz="2400" dirty="0" smtClean="0"/>
          </a:p>
          <a:p>
            <a:endParaRPr lang="en-US" sz="2400" dirty="0"/>
          </a:p>
          <a:p>
            <a:r>
              <a:rPr lang="en-US" sz="2400" dirty="0"/>
              <a:t>Notation: </a:t>
            </a:r>
            <a:br>
              <a:rPr lang="en-US" sz="2400" dirty="0"/>
            </a:br>
            <a:r>
              <a:rPr lang="en-US" sz="2000" i="1" dirty="0"/>
              <a:t>I</a:t>
            </a:r>
            <a:r>
              <a:rPr lang="en-US" sz="2000" dirty="0" smtClean="0"/>
              <a:t>:  </a:t>
            </a:r>
            <a:r>
              <a:rPr lang="en-US" sz="2000" dirty="0"/>
              <a:t>raw image; </a:t>
            </a:r>
            <a:br>
              <a:rPr lang="en-US" sz="2000" dirty="0"/>
            </a:br>
            <a:r>
              <a:rPr lang="en-US" sz="2000" i="1" dirty="0" smtClean="0"/>
              <a:t>J</a:t>
            </a:r>
            <a:r>
              <a:rPr lang="en-US" sz="2000" dirty="0" smtClean="0"/>
              <a:t>:   </a:t>
            </a:r>
            <a:r>
              <a:rPr lang="en-US" sz="2000" dirty="0"/>
              <a:t>filtered image after convolution with Gaussian kernel G.</a:t>
            </a:r>
          </a:p>
          <a:p>
            <a:endParaRPr lang="en-US" sz="2400" dirty="0"/>
          </a:p>
          <a:p>
            <a:r>
              <a:rPr lang="en-US" sz="2400" dirty="0"/>
              <a:t>A basic property of convolution</a:t>
            </a:r>
            <a:br>
              <a:rPr lang="en-US" sz="2400" dirty="0"/>
            </a:br>
            <a:r>
              <a:rPr lang="en-US" sz="2400" dirty="0"/>
              <a:t>	</a:t>
            </a:r>
          </a:p>
          <a:p>
            <a:pPr marL="0" indent="0">
              <a:buNone/>
            </a:pPr>
            <a:endParaRPr lang="en-US" sz="2400" dirty="0"/>
          </a:p>
          <a:p>
            <a:endParaRPr lang="en-US" sz="2400" dirty="0"/>
          </a:p>
          <a:p>
            <a:endParaRPr lang="en-US" dirty="0"/>
          </a:p>
          <a:p>
            <a:endParaRPr lang="en-US" dirty="0"/>
          </a:p>
          <a:p>
            <a:endParaRPr lang="en-US" dirty="0"/>
          </a:p>
          <a:p>
            <a:pPr marL="0" indent="0">
              <a:buNone/>
            </a:pPr>
            <a:r>
              <a:rPr lang="en-US" dirty="0">
                <a:solidFill>
                  <a:srgbClr val="009900"/>
                </a:solidFill>
              </a:rPr>
              <a:t>	 </a:t>
            </a:r>
            <a:br>
              <a:rPr lang="en-US" dirty="0">
                <a:solidFill>
                  <a:srgbClr val="009900"/>
                </a:solidFill>
              </a:rPr>
            </a:br>
            <a:r>
              <a:rPr lang="en-US" dirty="0"/>
              <a:t>	</a:t>
            </a:r>
          </a:p>
        </p:txBody>
      </p:sp>
      <p:graphicFrame>
        <p:nvGraphicFramePr>
          <p:cNvPr id="781321" name="Object 9"/>
          <p:cNvGraphicFramePr>
            <a:graphicFrameLocks noChangeAspect="1"/>
          </p:cNvGraphicFramePr>
          <p:nvPr>
            <p:extLst>
              <p:ext uri="{D42A27DB-BD31-4B8C-83A1-F6EECF244321}">
                <p14:modId xmlns:p14="http://schemas.microsoft.com/office/powerpoint/2010/main" val="2785917072"/>
              </p:ext>
            </p:extLst>
          </p:nvPr>
        </p:nvGraphicFramePr>
        <p:xfrm>
          <a:off x="2663825" y="1784350"/>
          <a:ext cx="3282950" cy="1506538"/>
        </p:xfrm>
        <a:graphic>
          <a:graphicData uri="http://schemas.openxmlformats.org/presentationml/2006/ole">
            <mc:AlternateContent xmlns:mc="http://schemas.openxmlformats.org/markup-compatibility/2006">
              <mc:Choice xmlns:v="urn:schemas-microsoft-com:vml" Requires="v">
                <p:oleObj spid="_x0000_s41140" name="Equation" r:id="rId3" imgW="2019240" imgH="927000" progId="Equation.DSMT4">
                  <p:embed/>
                </p:oleObj>
              </mc:Choice>
              <mc:Fallback>
                <p:oleObj name="Equation" r:id="rId3" imgW="2019240" imgH="927000" progId="Equation.DSMT4">
                  <p:embed/>
                  <p:pic>
                    <p:nvPicPr>
                      <p:cNvPr id="0" name=""/>
                      <p:cNvPicPr>
                        <a:picLocks noChangeAspect="1" noChangeArrowheads="1"/>
                      </p:cNvPicPr>
                      <p:nvPr/>
                    </p:nvPicPr>
                    <p:blipFill>
                      <a:blip r:embed="rId4"/>
                      <a:srcRect/>
                      <a:stretch>
                        <a:fillRect/>
                      </a:stretch>
                    </p:blipFill>
                    <p:spPr bwMode="auto">
                      <a:xfrm>
                        <a:off x="2663825" y="1784350"/>
                        <a:ext cx="3282950" cy="150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347283157"/>
              </p:ext>
            </p:extLst>
          </p:nvPr>
        </p:nvGraphicFramePr>
        <p:xfrm>
          <a:off x="1068388" y="5105400"/>
          <a:ext cx="7092950" cy="773113"/>
        </p:xfrm>
        <a:graphic>
          <a:graphicData uri="http://schemas.openxmlformats.org/presentationml/2006/ole">
            <mc:AlternateContent xmlns:mc="http://schemas.openxmlformats.org/markup-compatibility/2006">
              <mc:Choice xmlns:v="urn:schemas-microsoft-com:vml" Requires="v">
                <p:oleObj spid="_x0000_s41141" name="Equation" r:id="rId5" imgW="4076640" imgH="444240" progId="Equation.DSMT4">
                  <p:embed/>
                </p:oleObj>
              </mc:Choice>
              <mc:Fallback>
                <p:oleObj name="Equation" r:id="rId5" imgW="4076640" imgH="444240" progId="Equation.DSMT4">
                  <p:embed/>
                  <p:pic>
                    <p:nvPicPr>
                      <p:cNvPr id="0" name=""/>
                      <p:cNvPicPr>
                        <a:picLocks noChangeAspect="1" noChangeArrowheads="1"/>
                      </p:cNvPicPr>
                      <p:nvPr/>
                    </p:nvPicPr>
                    <p:blipFill>
                      <a:blip r:embed="rId6"/>
                      <a:srcRect/>
                      <a:stretch>
                        <a:fillRect/>
                      </a:stretch>
                    </p:blipFill>
                    <p:spPr bwMode="auto">
                      <a:xfrm>
                        <a:off x="1068388" y="5105400"/>
                        <a:ext cx="7092950" cy="77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538837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6371"/>
            <a:ext cx="9144000" cy="479560"/>
          </a:xfrm>
        </p:spPr>
        <p:txBody>
          <a:bodyPr/>
          <a:lstStyle/>
          <a:p>
            <a:r>
              <a:rPr lang="en-US" b="1" dirty="0" smtClean="0"/>
              <a:t> </a:t>
            </a:r>
            <a:r>
              <a:rPr lang="zh-CN" altLang="en-US" b="1" dirty="0" smtClean="0"/>
              <a:t>高斯滤波器与</a:t>
            </a:r>
            <a:r>
              <a:rPr lang="zh-CN" altLang="en-US" b="1" dirty="0" smtClean="0"/>
              <a:t>图像空间尺度</a:t>
            </a:r>
            <a:endParaRPr lang="en-US" b="1"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22</a:t>
            </a:fld>
            <a:endParaRPr lang="en-US"/>
          </a:p>
        </p:txBody>
      </p:sp>
      <p:pic>
        <p:nvPicPr>
          <p:cNvPr id="194562" name="Picture 2"/>
          <p:cNvPicPr>
            <a:picLocks noChangeAspect="1" noChangeArrowheads="1"/>
          </p:cNvPicPr>
          <p:nvPr/>
        </p:nvPicPr>
        <p:blipFill>
          <a:blip r:embed="rId2" cstate="print"/>
          <a:srcRect/>
          <a:stretch>
            <a:fillRect/>
          </a:stretch>
        </p:blipFill>
        <p:spPr bwMode="auto">
          <a:xfrm>
            <a:off x="521167" y="1233531"/>
            <a:ext cx="3542304" cy="5225991"/>
          </a:xfrm>
          <a:prstGeom prst="rect">
            <a:avLst/>
          </a:prstGeom>
          <a:noFill/>
          <a:ln w="9525">
            <a:noFill/>
            <a:miter lim="800000"/>
            <a:headEnd/>
            <a:tailEnd/>
          </a:ln>
        </p:spPr>
      </p:pic>
      <p:sp>
        <p:nvSpPr>
          <p:cNvPr id="6" name="Rectangle 5"/>
          <p:cNvSpPr/>
          <p:nvPr/>
        </p:nvSpPr>
        <p:spPr>
          <a:xfrm>
            <a:off x="4081245" y="5406656"/>
            <a:ext cx="4572000" cy="646331"/>
          </a:xfrm>
          <a:prstGeom prst="rect">
            <a:avLst/>
          </a:prstGeom>
        </p:spPr>
        <p:txBody>
          <a:bodyPr>
            <a:spAutoFit/>
          </a:bodyPr>
          <a:lstStyle/>
          <a:p>
            <a:r>
              <a:rPr lang="en-US" sz="1200" i="1" dirty="0" err="1" smtClean="0"/>
              <a:t>Lindeberg</a:t>
            </a:r>
            <a:r>
              <a:rPr lang="en-US" sz="1200" i="1" dirty="0" smtClean="0"/>
              <a:t> (1999) </a:t>
            </a:r>
            <a:r>
              <a:rPr lang="en-US" sz="1200" i="1" dirty="0" smtClean="0">
                <a:hlinkClick r:id="rId3"/>
              </a:rPr>
              <a:t>`` Principles for automatic scale selection'',</a:t>
            </a:r>
            <a:r>
              <a:rPr lang="en-US" sz="1200" i="1" dirty="0" smtClean="0"/>
              <a:t> in: B. </a:t>
            </a:r>
            <a:r>
              <a:rPr lang="en-US" sz="1200" i="1" smtClean="0"/>
              <a:t>Jahne</a:t>
            </a:r>
            <a:r>
              <a:rPr lang="en-US" sz="1200" i="1" dirty="0" smtClean="0"/>
              <a:t> (et al., eds.), Handbook on Computer Vision and Applications, volume 2, pp 239--274, Academic Press.</a:t>
            </a:r>
            <a:endParaRPr lang="en-US" sz="1200" dirty="0"/>
          </a:p>
        </p:txBody>
      </p:sp>
    </p:spTree>
    <p:extLst>
      <p:ext uri="{BB962C8B-B14F-4D97-AF65-F5344CB8AC3E}">
        <p14:creationId xmlns:p14="http://schemas.microsoft.com/office/powerpoint/2010/main" val="219013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23</a:t>
            </a:fld>
            <a:endParaRPr lang="en-US" dirty="0"/>
          </a:p>
        </p:txBody>
      </p:sp>
      <p:sp>
        <p:nvSpPr>
          <p:cNvPr id="3076" name="Rectangle 3"/>
          <p:cNvSpPr>
            <a:spLocks noGrp="1" noChangeArrowheads="1"/>
          </p:cNvSpPr>
          <p:nvPr>
            <p:ph type="body" idx="1"/>
          </p:nvPr>
        </p:nvSpPr>
        <p:spPr bwMode="auto">
          <a:xfrm>
            <a:off x="2340531" y="1541380"/>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150000"/>
              </a:lnSpc>
            </a:pPr>
            <a:r>
              <a:rPr lang="zh-CN" altLang="en-US" dirty="0" smtClean="0">
                <a:solidFill>
                  <a:schemeClr val="bg1">
                    <a:lumMod val="85000"/>
                  </a:schemeClr>
                </a:solidFill>
              </a:rPr>
              <a:t>图像滤波和高斯滤波器</a:t>
            </a:r>
            <a:endParaRPr lang="en-US" altLang="zh-CN" dirty="0" smtClean="0">
              <a:solidFill>
                <a:schemeClr val="bg1">
                  <a:lumMod val="85000"/>
                </a:schemeClr>
              </a:solidFill>
            </a:endParaRPr>
          </a:p>
          <a:p>
            <a:pPr algn="just" eaLnBrk="1" hangingPunct="1">
              <a:lnSpc>
                <a:spcPct val="150000"/>
              </a:lnSpc>
            </a:pPr>
            <a:r>
              <a:rPr lang="zh-CN" altLang="en-US" dirty="0" smtClean="0"/>
              <a:t>图像采样</a:t>
            </a:r>
            <a:r>
              <a:rPr lang="zh-CN" altLang="en-US" dirty="0" smtClean="0"/>
              <a:t>定理</a:t>
            </a:r>
            <a:endParaRPr lang="en-US" altLang="zh-CN" dirty="0" smtClean="0"/>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的二维离散傅里叶变换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图像的频率域滤波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的正交变换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卷积神经网络的基本结构</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点扩散函数的基本概念</a:t>
            </a:r>
            <a:endParaRPr lang="en-US" altLang="zh-CN" dirty="0" smtClean="0">
              <a:solidFill>
                <a:schemeClr val="bg1">
                  <a:lumMod val="85000"/>
                </a:schemeClr>
              </a:solidFill>
            </a:endParaRPr>
          </a:p>
          <a:p>
            <a:pPr algn="just" eaLnBrk="1" hangingPunct="1">
              <a:lnSpc>
                <a:spcPts val="4500"/>
              </a:lnSpc>
            </a:pPr>
            <a:endParaRPr lang="en-US" dirty="0"/>
          </a:p>
        </p:txBody>
      </p:sp>
    </p:spTree>
    <p:extLst>
      <p:ext uri="{BB962C8B-B14F-4D97-AF65-F5344CB8AC3E}">
        <p14:creationId xmlns:p14="http://schemas.microsoft.com/office/powerpoint/2010/main" val="35073944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傅里叶级数与傅里叶变换 </a:t>
            </a:r>
            <a:r>
              <a:rPr lang="en-US" altLang="zh-CN" b="1" dirty="0" smtClean="0"/>
              <a:t>(I)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24</a:t>
            </a:fld>
            <a:endParaRPr lang="en-US"/>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41" y="1371011"/>
            <a:ext cx="4671441" cy="4695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918820392"/>
              </p:ext>
            </p:extLst>
          </p:nvPr>
        </p:nvGraphicFramePr>
        <p:xfrm>
          <a:off x="4476750" y="2681627"/>
          <a:ext cx="2756257" cy="1037301"/>
        </p:xfrm>
        <a:graphic>
          <a:graphicData uri="http://schemas.openxmlformats.org/presentationml/2006/ole">
            <mc:AlternateContent xmlns:mc="http://schemas.openxmlformats.org/markup-compatibility/2006">
              <mc:Choice xmlns:v="urn:schemas-microsoft-com:vml" Requires="v">
                <p:oleObj spid="_x0000_s45192" name="Equation" r:id="rId4" imgW="1180800" imgH="444240" progId="Equation.DSMT4">
                  <p:embed/>
                </p:oleObj>
              </mc:Choice>
              <mc:Fallback>
                <p:oleObj name="Equation" r:id="rId4" imgW="1180800" imgH="444240" progId="Equation.DSMT4">
                  <p:embed/>
                  <p:pic>
                    <p:nvPicPr>
                      <p:cNvPr id="0" name=""/>
                      <p:cNvPicPr/>
                      <p:nvPr/>
                    </p:nvPicPr>
                    <p:blipFill>
                      <a:blip r:embed="rId5"/>
                      <a:stretch>
                        <a:fillRect/>
                      </a:stretch>
                    </p:blipFill>
                    <p:spPr>
                      <a:xfrm>
                        <a:off x="4476750" y="2681627"/>
                        <a:ext cx="2756257" cy="103730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22663349"/>
              </p:ext>
            </p:extLst>
          </p:nvPr>
        </p:nvGraphicFramePr>
        <p:xfrm>
          <a:off x="4476750" y="4005674"/>
          <a:ext cx="3886414" cy="1439959"/>
        </p:xfrm>
        <a:graphic>
          <a:graphicData uri="http://schemas.openxmlformats.org/presentationml/2006/ole">
            <mc:AlternateContent xmlns:mc="http://schemas.openxmlformats.org/markup-compatibility/2006">
              <mc:Choice xmlns:v="urn:schemas-microsoft-com:vml" Requires="v">
                <p:oleObj spid="_x0000_s45193" name="Equation" r:id="rId6" imgW="1714320" imgH="634680" progId="Equation.DSMT4">
                  <p:embed/>
                </p:oleObj>
              </mc:Choice>
              <mc:Fallback>
                <p:oleObj name="Equation" r:id="rId6" imgW="1714320" imgH="634680" progId="Equation.DSMT4">
                  <p:embed/>
                  <p:pic>
                    <p:nvPicPr>
                      <p:cNvPr id="0" name=""/>
                      <p:cNvPicPr/>
                      <p:nvPr/>
                    </p:nvPicPr>
                    <p:blipFill>
                      <a:blip r:embed="rId7"/>
                      <a:stretch>
                        <a:fillRect/>
                      </a:stretch>
                    </p:blipFill>
                    <p:spPr>
                      <a:xfrm>
                        <a:off x="4476750" y="4005674"/>
                        <a:ext cx="3886414" cy="1439959"/>
                      </a:xfrm>
                      <a:prstGeom prst="rect">
                        <a:avLst/>
                      </a:prstGeom>
                    </p:spPr>
                  </p:pic>
                </p:oleObj>
              </mc:Fallback>
            </mc:AlternateContent>
          </a:graphicData>
        </a:graphic>
      </p:graphicFrame>
      <p:sp>
        <p:nvSpPr>
          <p:cNvPr id="8" name="文本框 7"/>
          <p:cNvSpPr txBox="1"/>
          <p:nvPr/>
        </p:nvSpPr>
        <p:spPr>
          <a:xfrm>
            <a:off x="4476750" y="2015406"/>
            <a:ext cx="1739757" cy="400110"/>
          </a:xfrm>
          <a:prstGeom prst="rect">
            <a:avLst/>
          </a:prstGeom>
          <a:noFill/>
        </p:spPr>
        <p:txBody>
          <a:bodyPr wrap="square" rtlCol="0">
            <a:spAutoFit/>
          </a:bodyPr>
          <a:lstStyle/>
          <a:p>
            <a:r>
              <a:rPr lang="zh-CN" altLang="en-US" b="1" dirty="0" smtClean="0">
                <a:solidFill>
                  <a:srgbClr val="FF0000"/>
                </a:solidFill>
              </a:rPr>
              <a:t>傅里叶级数</a:t>
            </a:r>
            <a:endParaRPr lang="zh-CN" altLang="en-US" b="1" dirty="0">
              <a:solidFill>
                <a:srgbClr val="FF0000"/>
              </a:solidFill>
            </a:endParaRPr>
          </a:p>
        </p:txBody>
      </p:sp>
    </p:spTree>
    <p:extLst>
      <p:ext uri="{BB962C8B-B14F-4D97-AF65-F5344CB8AC3E}">
        <p14:creationId xmlns:p14="http://schemas.microsoft.com/office/powerpoint/2010/main" val="3195011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傅里叶级数与傅里叶变换 </a:t>
            </a:r>
            <a:r>
              <a:rPr lang="en-US" altLang="zh-CN" b="1" dirty="0" smtClean="0"/>
              <a:t>(II)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25</a:t>
            </a:fld>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735464245"/>
              </p:ext>
            </p:extLst>
          </p:nvPr>
        </p:nvGraphicFramePr>
        <p:xfrm>
          <a:off x="2160587" y="2267453"/>
          <a:ext cx="4052887" cy="884237"/>
        </p:xfrm>
        <a:graphic>
          <a:graphicData uri="http://schemas.openxmlformats.org/presentationml/2006/ole">
            <mc:AlternateContent xmlns:mc="http://schemas.openxmlformats.org/markup-compatibility/2006">
              <mc:Choice xmlns:v="urn:schemas-microsoft-com:vml" Requires="v">
                <p:oleObj spid="_x0000_s46214" name="Equation" r:id="rId3" imgW="1511280" imgH="330120" progId="Equation.DSMT4">
                  <p:embed/>
                </p:oleObj>
              </mc:Choice>
              <mc:Fallback>
                <p:oleObj name="Equation" r:id="rId3" imgW="1511280" imgH="330120" progId="Equation.DSMT4">
                  <p:embed/>
                  <p:pic>
                    <p:nvPicPr>
                      <p:cNvPr id="0" name=""/>
                      <p:cNvPicPr/>
                      <p:nvPr/>
                    </p:nvPicPr>
                    <p:blipFill>
                      <a:blip r:embed="rId4"/>
                      <a:stretch>
                        <a:fillRect/>
                      </a:stretch>
                    </p:blipFill>
                    <p:spPr>
                      <a:xfrm>
                        <a:off x="2160587" y="2267453"/>
                        <a:ext cx="4052887" cy="88423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058289650"/>
              </p:ext>
            </p:extLst>
          </p:nvPr>
        </p:nvGraphicFramePr>
        <p:xfrm>
          <a:off x="2125661" y="3358356"/>
          <a:ext cx="4087813" cy="884237"/>
        </p:xfrm>
        <a:graphic>
          <a:graphicData uri="http://schemas.openxmlformats.org/presentationml/2006/ole">
            <mc:AlternateContent xmlns:mc="http://schemas.openxmlformats.org/markup-compatibility/2006">
              <mc:Choice xmlns:v="urn:schemas-microsoft-com:vml" Requires="v">
                <p:oleObj spid="_x0000_s46215" name="Equation" r:id="rId5" imgW="1523880" imgH="330120" progId="Equation.DSMT4">
                  <p:embed/>
                </p:oleObj>
              </mc:Choice>
              <mc:Fallback>
                <p:oleObj name="Equation" r:id="rId5" imgW="1523880" imgH="330120" progId="Equation.DSMT4">
                  <p:embed/>
                  <p:pic>
                    <p:nvPicPr>
                      <p:cNvPr id="0" name=""/>
                      <p:cNvPicPr/>
                      <p:nvPr/>
                    </p:nvPicPr>
                    <p:blipFill>
                      <a:blip r:embed="rId6"/>
                      <a:stretch>
                        <a:fillRect/>
                      </a:stretch>
                    </p:blipFill>
                    <p:spPr>
                      <a:xfrm>
                        <a:off x="2125661" y="3358356"/>
                        <a:ext cx="4087813" cy="884237"/>
                      </a:xfrm>
                      <a:prstGeom prst="rect">
                        <a:avLst/>
                      </a:prstGeom>
                    </p:spPr>
                  </p:pic>
                </p:oleObj>
              </mc:Fallback>
            </mc:AlternateContent>
          </a:graphicData>
        </a:graphic>
      </p:graphicFrame>
      <p:sp>
        <p:nvSpPr>
          <p:cNvPr id="7" name="文本框 6"/>
          <p:cNvSpPr txBox="1"/>
          <p:nvPr/>
        </p:nvSpPr>
        <p:spPr>
          <a:xfrm>
            <a:off x="962988" y="1707181"/>
            <a:ext cx="1739757" cy="400110"/>
          </a:xfrm>
          <a:prstGeom prst="rect">
            <a:avLst/>
          </a:prstGeom>
          <a:noFill/>
        </p:spPr>
        <p:txBody>
          <a:bodyPr wrap="square" rtlCol="0">
            <a:spAutoFit/>
          </a:bodyPr>
          <a:lstStyle/>
          <a:p>
            <a:r>
              <a:rPr lang="zh-CN" altLang="en-US" b="1" dirty="0" smtClean="0">
                <a:solidFill>
                  <a:srgbClr val="FF0000"/>
                </a:solidFill>
              </a:rPr>
              <a:t>傅里叶变换</a:t>
            </a:r>
            <a:endParaRPr lang="zh-CN" altLang="en-US" b="1" dirty="0">
              <a:solidFill>
                <a:srgbClr val="FF0000"/>
              </a:solidFill>
            </a:endParaRPr>
          </a:p>
        </p:txBody>
      </p:sp>
    </p:spTree>
    <p:extLst>
      <p:ext uri="{BB962C8B-B14F-4D97-AF65-F5344CB8AC3E}">
        <p14:creationId xmlns:p14="http://schemas.microsoft.com/office/powerpoint/2010/main" val="680477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脉冲信号的筛选特性</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26</a:t>
            </a:fld>
            <a:endParaRPr lang="en-US"/>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0" y="1673903"/>
            <a:ext cx="2662238"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0587" y="1837415"/>
            <a:ext cx="1074737"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382" y="4091541"/>
            <a:ext cx="3341687"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955" y="5052336"/>
            <a:ext cx="10160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对象 6"/>
          <p:cNvGraphicFramePr>
            <a:graphicFrameLocks noChangeAspect="1"/>
          </p:cNvGraphicFramePr>
          <p:nvPr>
            <p:extLst>
              <p:ext uri="{D42A27DB-BD31-4B8C-83A1-F6EECF244321}">
                <p14:modId xmlns:p14="http://schemas.microsoft.com/office/powerpoint/2010/main" val="339515522"/>
              </p:ext>
            </p:extLst>
          </p:nvPr>
        </p:nvGraphicFramePr>
        <p:xfrm>
          <a:off x="5303000" y="1393941"/>
          <a:ext cx="2816333" cy="2944348"/>
        </p:xfrm>
        <a:graphic>
          <a:graphicData uri="http://schemas.openxmlformats.org/presentationml/2006/ole">
            <mc:AlternateContent xmlns:mc="http://schemas.openxmlformats.org/markup-compatibility/2006">
              <mc:Choice xmlns:v="urn:schemas-microsoft-com:vml" Requires="v">
                <p:oleObj spid="_x0000_s47246" name="Equation" r:id="rId7" imgW="1701720" imgH="1777680" progId="Equation.DSMT4">
                  <p:embed/>
                </p:oleObj>
              </mc:Choice>
              <mc:Fallback>
                <p:oleObj name="Equation" r:id="rId7" imgW="1701720" imgH="1777680" progId="Equation.DSMT4">
                  <p:embed/>
                  <p:pic>
                    <p:nvPicPr>
                      <p:cNvPr id="0" name=""/>
                      <p:cNvPicPr/>
                      <p:nvPr/>
                    </p:nvPicPr>
                    <p:blipFill>
                      <a:blip r:embed="rId8"/>
                      <a:stretch>
                        <a:fillRect/>
                      </a:stretch>
                    </p:blipFill>
                    <p:spPr>
                      <a:xfrm>
                        <a:off x="5303000" y="1393941"/>
                        <a:ext cx="2816333" cy="294434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54512573"/>
              </p:ext>
            </p:extLst>
          </p:nvPr>
        </p:nvGraphicFramePr>
        <p:xfrm>
          <a:off x="5303000" y="4630908"/>
          <a:ext cx="2816333" cy="811486"/>
        </p:xfrm>
        <a:graphic>
          <a:graphicData uri="http://schemas.openxmlformats.org/presentationml/2006/ole">
            <mc:AlternateContent xmlns:mc="http://schemas.openxmlformats.org/markup-compatibility/2006">
              <mc:Choice xmlns:v="urn:schemas-microsoft-com:vml" Requires="v">
                <p:oleObj spid="_x0000_s47247" name="Equation" r:id="rId9" imgW="1498320" imgH="431640" progId="Equation.DSMT4">
                  <p:embed/>
                </p:oleObj>
              </mc:Choice>
              <mc:Fallback>
                <p:oleObj name="Equation" r:id="rId9" imgW="1498320" imgH="431640" progId="Equation.DSMT4">
                  <p:embed/>
                  <p:pic>
                    <p:nvPicPr>
                      <p:cNvPr id="0" name=""/>
                      <p:cNvPicPr/>
                      <p:nvPr/>
                    </p:nvPicPr>
                    <p:blipFill>
                      <a:blip r:embed="rId10"/>
                      <a:stretch>
                        <a:fillRect/>
                      </a:stretch>
                    </p:blipFill>
                    <p:spPr>
                      <a:xfrm>
                        <a:off x="5303000" y="4630908"/>
                        <a:ext cx="2816333" cy="811486"/>
                      </a:xfrm>
                      <a:prstGeom prst="rect">
                        <a:avLst/>
                      </a:prstGeom>
                    </p:spPr>
                  </p:pic>
                </p:oleObj>
              </mc:Fallback>
            </mc:AlternateContent>
          </a:graphicData>
        </a:graphic>
      </p:graphicFrame>
    </p:spTree>
    <p:extLst>
      <p:ext uri="{BB962C8B-B14F-4D97-AF65-F5344CB8AC3E}">
        <p14:creationId xmlns:p14="http://schemas.microsoft.com/office/powerpoint/2010/main" val="354726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卷积的一个基本属性</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27</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41249840"/>
              </p:ext>
            </p:extLst>
          </p:nvPr>
        </p:nvGraphicFramePr>
        <p:xfrm>
          <a:off x="2211387" y="1810749"/>
          <a:ext cx="4721225" cy="2941638"/>
        </p:xfrm>
        <a:graphic>
          <a:graphicData uri="http://schemas.openxmlformats.org/presentationml/2006/ole">
            <mc:AlternateContent xmlns:mc="http://schemas.openxmlformats.org/markup-compatibility/2006">
              <mc:Choice xmlns:v="urn:schemas-microsoft-com:vml" Requires="v">
                <p:oleObj spid="_x0000_s48174" name="Equation" r:id="rId3" imgW="1549080" imgH="965160" progId="Equation.DSMT4">
                  <p:embed/>
                </p:oleObj>
              </mc:Choice>
              <mc:Fallback>
                <p:oleObj name="Equation" r:id="rId3" imgW="1549080" imgH="965160" progId="Equation.DSMT4">
                  <p:embed/>
                  <p:pic>
                    <p:nvPicPr>
                      <p:cNvPr id="0" name=""/>
                      <p:cNvPicPr/>
                      <p:nvPr/>
                    </p:nvPicPr>
                    <p:blipFill>
                      <a:blip r:embed="rId4"/>
                      <a:stretch>
                        <a:fillRect/>
                      </a:stretch>
                    </p:blipFill>
                    <p:spPr>
                      <a:xfrm>
                        <a:off x="2211387" y="1810749"/>
                        <a:ext cx="4721225" cy="2941638"/>
                      </a:xfrm>
                      <a:prstGeom prst="rect">
                        <a:avLst/>
                      </a:prstGeom>
                    </p:spPr>
                  </p:pic>
                </p:oleObj>
              </mc:Fallback>
            </mc:AlternateContent>
          </a:graphicData>
        </a:graphic>
      </p:graphicFrame>
    </p:spTree>
    <p:extLst>
      <p:ext uri="{BB962C8B-B14F-4D97-AF65-F5344CB8AC3E}">
        <p14:creationId xmlns:p14="http://schemas.microsoft.com/office/powerpoint/2010/main" val="4292538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69" y="1455311"/>
            <a:ext cx="3508375" cy="457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4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050" y="2094074"/>
            <a:ext cx="927100" cy="296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采样信号的数学表示及其傅里叶变换 </a:t>
            </a:r>
            <a:r>
              <a:rPr lang="en-US" altLang="zh-CN" sz="2600" b="1" kern="0" dirty="0" smtClean="0"/>
              <a:t>(I)</a:t>
            </a:r>
            <a:endParaRPr lang="zh-CN" altLang="en-US" sz="2600" b="1" kern="0" dirty="0"/>
          </a:p>
        </p:txBody>
      </p:sp>
      <p:graphicFrame>
        <p:nvGraphicFramePr>
          <p:cNvPr id="2" name="对象 1"/>
          <p:cNvGraphicFramePr>
            <a:graphicFrameLocks noChangeAspect="1"/>
          </p:cNvGraphicFramePr>
          <p:nvPr>
            <p:extLst>
              <p:ext uri="{D42A27DB-BD31-4B8C-83A1-F6EECF244321}">
                <p14:modId xmlns:p14="http://schemas.microsoft.com/office/powerpoint/2010/main" val="654644706"/>
              </p:ext>
            </p:extLst>
          </p:nvPr>
        </p:nvGraphicFramePr>
        <p:xfrm>
          <a:off x="5471256" y="1795266"/>
          <a:ext cx="3233528" cy="814370"/>
        </p:xfrm>
        <a:graphic>
          <a:graphicData uri="http://schemas.openxmlformats.org/presentationml/2006/ole">
            <mc:AlternateContent xmlns:mc="http://schemas.openxmlformats.org/markup-compatibility/2006">
              <mc:Choice xmlns:v="urn:schemas-microsoft-com:vml" Requires="v">
                <p:oleObj spid="_x0000_s49246" name="Equation" r:id="rId5" imgW="1714320" imgH="431640" progId="Equation.DSMT4">
                  <p:embed/>
                </p:oleObj>
              </mc:Choice>
              <mc:Fallback>
                <p:oleObj name="Equation" r:id="rId5" imgW="1714320" imgH="431640" progId="Equation.DSMT4">
                  <p:embed/>
                  <p:pic>
                    <p:nvPicPr>
                      <p:cNvPr id="0" name=""/>
                      <p:cNvPicPr/>
                      <p:nvPr/>
                    </p:nvPicPr>
                    <p:blipFill>
                      <a:blip r:embed="rId6"/>
                      <a:stretch>
                        <a:fillRect/>
                      </a:stretch>
                    </p:blipFill>
                    <p:spPr>
                      <a:xfrm>
                        <a:off x="5471256" y="1795266"/>
                        <a:ext cx="3233528" cy="81437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98315159"/>
              </p:ext>
            </p:extLst>
          </p:nvPr>
        </p:nvGraphicFramePr>
        <p:xfrm>
          <a:off x="5312150" y="3740517"/>
          <a:ext cx="3742906" cy="915531"/>
        </p:xfrm>
        <a:graphic>
          <a:graphicData uri="http://schemas.openxmlformats.org/presentationml/2006/ole">
            <mc:AlternateContent xmlns:mc="http://schemas.openxmlformats.org/markup-compatibility/2006">
              <mc:Choice xmlns:v="urn:schemas-microsoft-com:vml" Requires="v">
                <p:oleObj spid="_x0000_s49247" name="Equation" r:id="rId7" imgW="1765080" imgH="431640" progId="Equation.DSMT4">
                  <p:embed/>
                </p:oleObj>
              </mc:Choice>
              <mc:Fallback>
                <p:oleObj name="Equation" r:id="rId7" imgW="1765080" imgH="431640" progId="Equation.DSMT4">
                  <p:embed/>
                  <p:pic>
                    <p:nvPicPr>
                      <p:cNvPr id="0" name=""/>
                      <p:cNvPicPr/>
                      <p:nvPr/>
                    </p:nvPicPr>
                    <p:blipFill>
                      <a:blip r:embed="rId8"/>
                      <a:stretch>
                        <a:fillRect/>
                      </a:stretch>
                    </p:blipFill>
                    <p:spPr>
                      <a:xfrm>
                        <a:off x="5312150" y="3740517"/>
                        <a:ext cx="3742906" cy="915531"/>
                      </a:xfrm>
                      <a:prstGeom prst="rect">
                        <a:avLst/>
                      </a:prstGeom>
                    </p:spPr>
                  </p:pic>
                </p:oleObj>
              </mc:Fallback>
            </mc:AlternateContent>
          </a:graphicData>
        </a:graphic>
      </p:graphicFrame>
    </p:spTree>
    <p:extLst>
      <p:ext uri="{BB962C8B-B14F-4D97-AF65-F5344CB8AC3E}">
        <p14:creationId xmlns:p14="http://schemas.microsoft.com/office/powerpoint/2010/main" val="16377946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8691"/>
            <a:ext cx="4660900"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826" y="2401190"/>
            <a:ext cx="1060450"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采样定理 </a:t>
            </a:r>
            <a:r>
              <a:rPr lang="en-US" altLang="zh-CN" sz="2600" b="1" kern="0" dirty="0" smtClean="0"/>
              <a:t>(I</a:t>
            </a:r>
            <a:r>
              <a:rPr lang="en-US" altLang="zh-CN" sz="2600" b="1" kern="0" dirty="0" smtClean="0"/>
              <a:t>)</a:t>
            </a:r>
            <a:endParaRPr lang="zh-CN" altLang="en-US" sz="2600" b="1" kern="0" dirty="0"/>
          </a:p>
        </p:txBody>
      </p:sp>
      <p:graphicFrame>
        <p:nvGraphicFramePr>
          <p:cNvPr id="2" name="对象 1"/>
          <p:cNvGraphicFramePr>
            <a:graphicFrameLocks noChangeAspect="1"/>
          </p:cNvGraphicFramePr>
          <p:nvPr>
            <p:extLst>
              <p:ext uri="{D42A27DB-BD31-4B8C-83A1-F6EECF244321}">
                <p14:modId xmlns:p14="http://schemas.microsoft.com/office/powerpoint/2010/main" val="3767558744"/>
              </p:ext>
            </p:extLst>
          </p:nvPr>
        </p:nvGraphicFramePr>
        <p:xfrm>
          <a:off x="6097655" y="3952267"/>
          <a:ext cx="2589145" cy="1360398"/>
        </p:xfrm>
        <a:graphic>
          <a:graphicData uri="http://schemas.openxmlformats.org/presentationml/2006/ole">
            <mc:AlternateContent xmlns:mc="http://schemas.openxmlformats.org/markup-compatibility/2006">
              <mc:Choice xmlns:v="urn:schemas-microsoft-com:vml" Requires="v">
                <p:oleObj spid="_x0000_s50248" name="Equation" r:id="rId5" imgW="749160" imgH="393480" progId="Equation.DSMT4">
                  <p:embed/>
                </p:oleObj>
              </mc:Choice>
              <mc:Fallback>
                <p:oleObj name="Equation" r:id="rId5" imgW="749160" imgH="393480" progId="Equation.DSMT4">
                  <p:embed/>
                  <p:pic>
                    <p:nvPicPr>
                      <p:cNvPr id="0" name=""/>
                      <p:cNvPicPr/>
                      <p:nvPr/>
                    </p:nvPicPr>
                    <p:blipFill>
                      <a:blip r:embed="rId6"/>
                      <a:stretch>
                        <a:fillRect/>
                      </a:stretch>
                    </p:blipFill>
                    <p:spPr>
                      <a:xfrm>
                        <a:off x="6097655" y="3952267"/>
                        <a:ext cx="2589145" cy="136039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96669887"/>
              </p:ext>
            </p:extLst>
          </p:nvPr>
        </p:nvGraphicFramePr>
        <p:xfrm>
          <a:off x="6097655" y="2112267"/>
          <a:ext cx="2589145" cy="1360398"/>
        </p:xfrm>
        <a:graphic>
          <a:graphicData uri="http://schemas.openxmlformats.org/presentationml/2006/ole">
            <mc:AlternateContent xmlns:mc="http://schemas.openxmlformats.org/markup-compatibility/2006">
              <mc:Choice xmlns:v="urn:schemas-microsoft-com:vml" Requires="v">
                <p:oleObj spid="_x0000_s50249" name="Equation" r:id="rId7" imgW="749160" imgH="393480" progId="Equation.DSMT4">
                  <p:embed/>
                </p:oleObj>
              </mc:Choice>
              <mc:Fallback>
                <p:oleObj name="Equation" r:id="rId7" imgW="749160" imgH="393480" progId="Equation.DSMT4">
                  <p:embed/>
                  <p:pic>
                    <p:nvPicPr>
                      <p:cNvPr id="0" name=""/>
                      <p:cNvPicPr/>
                      <p:nvPr/>
                    </p:nvPicPr>
                    <p:blipFill>
                      <a:blip r:embed="rId8"/>
                      <a:stretch>
                        <a:fillRect/>
                      </a:stretch>
                    </p:blipFill>
                    <p:spPr>
                      <a:xfrm>
                        <a:off x="6097655" y="2112267"/>
                        <a:ext cx="2589145" cy="1360398"/>
                      </a:xfrm>
                      <a:prstGeom prst="rect">
                        <a:avLst/>
                      </a:prstGeom>
                    </p:spPr>
                  </p:pic>
                </p:oleObj>
              </mc:Fallback>
            </mc:AlternateContent>
          </a:graphicData>
        </a:graphic>
      </p:graphicFrame>
    </p:spTree>
    <p:extLst>
      <p:ext uri="{BB962C8B-B14F-4D97-AF65-F5344CB8AC3E}">
        <p14:creationId xmlns:p14="http://schemas.microsoft.com/office/powerpoint/2010/main" val="1976550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关于编程作业答疑</a:t>
            </a:r>
            <a:endParaRPr lang="zh-CN" altLang="en-US" b="1" dirty="0"/>
          </a:p>
        </p:txBody>
      </p:sp>
      <p:sp>
        <p:nvSpPr>
          <p:cNvPr id="3" name="内容占位符 2"/>
          <p:cNvSpPr>
            <a:spLocks noGrp="1"/>
          </p:cNvSpPr>
          <p:nvPr>
            <p:ph idx="1"/>
          </p:nvPr>
        </p:nvSpPr>
        <p:spPr>
          <a:xfrm>
            <a:off x="457200" y="1178958"/>
            <a:ext cx="8484669" cy="4525963"/>
          </a:xfrm>
        </p:spPr>
        <p:txBody>
          <a:bodyPr/>
          <a:lstStyle/>
          <a:p>
            <a:r>
              <a:rPr lang="zh-CN" altLang="en-US" dirty="0" smtClean="0"/>
              <a:t>编程作业答疑主要使用</a:t>
            </a:r>
            <a:r>
              <a:rPr lang="en-US" altLang="zh-CN" dirty="0" smtClean="0"/>
              <a:t>GitHub</a:t>
            </a:r>
            <a:r>
              <a:rPr lang="zh-CN" altLang="en-US" dirty="0" smtClean="0"/>
              <a:t>，网页地址</a:t>
            </a:r>
            <a:endParaRPr lang="en-US" altLang="zh-CN" dirty="0" smtClean="0"/>
          </a:p>
          <a:p>
            <a:pPr marL="0" indent="0">
              <a:buNone/>
            </a:pPr>
            <a:endParaRPr lang="en-US" altLang="zh-CN" dirty="0" smtClean="0"/>
          </a:p>
          <a:p>
            <a:pPr marL="360363" indent="0">
              <a:buNone/>
            </a:pPr>
            <a:r>
              <a:rPr lang="en-US" altLang="zh-CN" dirty="0" smtClean="0">
                <a:hlinkClick r:id="rId2"/>
              </a:rPr>
              <a:t>https</a:t>
            </a:r>
            <a:r>
              <a:rPr lang="en-US" altLang="zh-CN" dirty="0">
                <a:hlinkClick r:id="rId2"/>
              </a:rPr>
              <a:t>://</a:t>
            </a:r>
            <a:r>
              <a:rPr lang="en-US" altLang="zh-CN" dirty="0" smtClean="0">
                <a:hlinkClick r:id="rId2"/>
              </a:rPr>
              <a:t>github.com/UCAS-IPA/IPA-discuss</a:t>
            </a:r>
            <a:endParaRPr lang="en-US" altLang="zh-CN" dirty="0" smtClean="0"/>
          </a:p>
          <a:p>
            <a:pPr marL="360363" indent="0">
              <a:buNone/>
            </a:pPr>
            <a:endParaRPr lang="en-US" altLang="zh-CN" dirty="0"/>
          </a:p>
          <a:p>
            <a:r>
              <a:rPr lang="zh-CN" altLang="en-US" dirty="0" smtClean="0"/>
              <a:t>提问时请先看一下是否已有相关论题，一般一次作业一个论题。</a:t>
            </a:r>
            <a:endParaRPr lang="en-US" altLang="zh-CN" dirty="0" smtClean="0"/>
          </a:p>
          <a:p>
            <a:endParaRPr lang="en-US" altLang="zh-CN" dirty="0"/>
          </a:p>
          <a:p>
            <a:r>
              <a:rPr lang="zh-CN" altLang="en-US" dirty="0" smtClean="0"/>
              <a:t>创建</a:t>
            </a:r>
            <a:r>
              <a:rPr lang="en-US" altLang="zh-CN" dirty="0" smtClean="0"/>
              <a:t>GitHub</a:t>
            </a:r>
            <a:r>
              <a:rPr lang="zh-CN" altLang="en-US" dirty="0" smtClean="0"/>
              <a:t>账户时</a:t>
            </a:r>
            <a:r>
              <a:rPr lang="zh-CN" altLang="en-US" dirty="0"/>
              <a:t>请</a:t>
            </a:r>
            <a:r>
              <a:rPr lang="zh-CN" altLang="en-US" dirty="0" smtClean="0"/>
              <a:t>确保采用的电子邮件地址</a:t>
            </a:r>
            <a:r>
              <a:rPr lang="zh-CN" altLang="en-US" dirty="0"/>
              <a:t>能</a:t>
            </a:r>
            <a:r>
              <a:rPr lang="zh-CN" altLang="en-US" dirty="0" smtClean="0"/>
              <a:t>接收到验证邮件。</a:t>
            </a:r>
            <a:endParaRPr lang="en-US" altLang="zh-CN" dirty="0" smtClean="0"/>
          </a:p>
          <a:p>
            <a:endParaRPr lang="en-US" altLang="zh-CN" dirty="0"/>
          </a:p>
          <a:p>
            <a:r>
              <a:rPr lang="zh-CN" altLang="en-US" dirty="0" smtClean="0"/>
              <a:t>如使用中遇到困难可微信联系助教。</a:t>
            </a:r>
            <a:endParaRPr lang="en-US" altLang="zh-CN" dirty="0"/>
          </a:p>
          <a:p>
            <a:endParaRPr lang="en-US" altLang="zh-CN" dirty="0" smtClean="0"/>
          </a:p>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a:t>
            </a:fld>
            <a:endParaRPr lang="en-US"/>
          </a:p>
        </p:txBody>
      </p:sp>
    </p:spTree>
    <p:extLst>
      <p:ext uri="{BB962C8B-B14F-4D97-AF65-F5344CB8AC3E}">
        <p14:creationId xmlns:p14="http://schemas.microsoft.com/office/powerpoint/2010/main" val="40869338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112" y="1784350"/>
            <a:ext cx="3362325" cy="332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7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7184" y="1712431"/>
            <a:ext cx="915988"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采样定理 </a:t>
            </a:r>
            <a:r>
              <a:rPr lang="en-US" altLang="zh-CN" sz="2600" b="1" kern="0" dirty="0" smtClean="0"/>
              <a:t>(II</a:t>
            </a:r>
            <a:r>
              <a:rPr lang="en-US" altLang="zh-CN" sz="2600" b="1" kern="0" dirty="0" smtClean="0"/>
              <a:t>)</a:t>
            </a:r>
            <a:endParaRPr lang="zh-CN" altLang="en-US" sz="2600" b="1" kern="0" dirty="0"/>
          </a:p>
        </p:txBody>
      </p:sp>
      <p:graphicFrame>
        <p:nvGraphicFramePr>
          <p:cNvPr id="5" name="对象 4"/>
          <p:cNvGraphicFramePr>
            <a:graphicFrameLocks noChangeAspect="1"/>
          </p:cNvGraphicFramePr>
          <p:nvPr>
            <p:extLst>
              <p:ext uri="{D42A27DB-BD31-4B8C-83A1-F6EECF244321}">
                <p14:modId xmlns:p14="http://schemas.microsoft.com/office/powerpoint/2010/main" val="3125689664"/>
              </p:ext>
            </p:extLst>
          </p:nvPr>
        </p:nvGraphicFramePr>
        <p:xfrm>
          <a:off x="5471345" y="1384426"/>
          <a:ext cx="2589145" cy="1360398"/>
        </p:xfrm>
        <a:graphic>
          <a:graphicData uri="http://schemas.openxmlformats.org/presentationml/2006/ole">
            <mc:AlternateContent xmlns:mc="http://schemas.openxmlformats.org/markup-compatibility/2006">
              <mc:Choice xmlns:v="urn:schemas-microsoft-com:vml" Requires="v">
                <p:oleObj spid="_x0000_s51244" name="Equation" r:id="rId5" imgW="749160" imgH="393480" progId="Equation.DSMT4">
                  <p:embed/>
                </p:oleObj>
              </mc:Choice>
              <mc:Fallback>
                <p:oleObj name="Equation" r:id="rId5" imgW="749160" imgH="393480" progId="Equation.DSMT4">
                  <p:embed/>
                  <p:pic>
                    <p:nvPicPr>
                      <p:cNvPr id="0" name=""/>
                      <p:cNvPicPr/>
                      <p:nvPr/>
                    </p:nvPicPr>
                    <p:blipFill>
                      <a:blip r:embed="rId6"/>
                      <a:stretch>
                        <a:fillRect/>
                      </a:stretch>
                    </p:blipFill>
                    <p:spPr>
                      <a:xfrm>
                        <a:off x="5471345" y="1384426"/>
                        <a:ext cx="2589145" cy="1360398"/>
                      </a:xfrm>
                      <a:prstGeom prst="rect">
                        <a:avLst/>
                      </a:prstGeom>
                    </p:spPr>
                  </p:pic>
                </p:oleObj>
              </mc:Fallback>
            </mc:AlternateContent>
          </a:graphicData>
        </a:graphic>
      </p:graphicFrame>
      <p:sp>
        <p:nvSpPr>
          <p:cNvPr id="2" name="文本框 1"/>
          <p:cNvSpPr txBox="1"/>
          <p:nvPr/>
        </p:nvSpPr>
        <p:spPr>
          <a:xfrm>
            <a:off x="4217184" y="3444875"/>
            <a:ext cx="4741881" cy="1015663"/>
          </a:xfrm>
          <a:prstGeom prst="rect">
            <a:avLst/>
          </a:prstGeom>
          <a:noFill/>
        </p:spPr>
        <p:txBody>
          <a:bodyPr wrap="square" rtlCol="0">
            <a:spAutoFit/>
          </a:bodyPr>
          <a:lstStyle/>
          <a:p>
            <a:r>
              <a:rPr lang="zh-CN" altLang="en-US" dirty="0">
                <a:solidFill>
                  <a:srgbClr val="FF0000"/>
                </a:solidFill>
              </a:rPr>
              <a:t>一</a:t>
            </a:r>
            <a:r>
              <a:rPr lang="zh-CN" altLang="en-US" dirty="0" smtClean="0">
                <a:solidFill>
                  <a:srgbClr val="FF0000"/>
                </a:solidFill>
              </a:rPr>
              <a:t>个连续和有限带宽的信号可以从其采样信号中完全回复如果采样频率超过</a:t>
            </a:r>
            <a:r>
              <a:rPr lang="zh-CN" altLang="en-US" dirty="0" smtClean="0">
                <a:solidFill>
                  <a:srgbClr val="FF0000"/>
                </a:solidFill>
              </a:rPr>
              <a:t>了其带宽</a:t>
            </a:r>
            <a:r>
              <a:rPr lang="zh-CN" altLang="en-US" dirty="0" smtClean="0">
                <a:solidFill>
                  <a:srgbClr val="FF0000"/>
                </a:solidFill>
              </a:rPr>
              <a:t>极限频率的两倍。</a:t>
            </a:r>
            <a:endParaRPr lang="zh-CN" altLang="en-US" dirty="0">
              <a:solidFill>
                <a:srgbClr val="FF0000"/>
              </a:solidFill>
            </a:endParaRPr>
          </a:p>
        </p:txBody>
      </p:sp>
    </p:spTree>
    <p:extLst>
      <p:ext uri="{BB962C8B-B14F-4D97-AF65-F5344CB8AC3E}">
        <p14:creationId xmlns:p14="http://schemas.microsoft.com/office/powerpoint/2010/main" val="867536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1781175"/>
            <a:ext cx="4705350" cy="40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600" y="1863725"/>
            <a:ext cx="1011238"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采样定理 </a:t>
            </a:r>
            <a:r>
              <a:rPr lang="en-US" altLang="zh-CN" sz="2600" b="1" kern="0" dirty="0" smtClean="0"/>
              <a:t>(III)</a:t>
            </a:r>
            <a:endParaRPr lang="zh-CN" altLang="en-US" sz="2600" b="1" kern="0" dirty="0"/>
          </a:p>
        </p:txBody>
      </p:sp>
    </p:spTree>
    <p:extLst>
      <p:ext uri="{BB962C8B-B14F-4D97-AF65-F5344CB8AC3E}">
        <p14:creationId xmlns:p14="http://schemas.microsoft.com/office/powerpoint/2010/main" val="1187913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88" y="1654175"/>
            <a:ext cx="4460875"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采样定理 </a:t>
            </a:r>
            <a:r>
              <a:rPr lang="en-US" altLang="zh-CN" sz="2600" b="1" kern="0" dirty="0" smtClean="0"/>
              <a:t>(IV)</a:t>
            </a:r>
            <a:endParaRPr lang="zh-CN" altLang="en-US" sz="2600" b="1" kern="0" dirty="0"/>
          </a:p>
        </p:txBody>
      </p:sp>
    </p:spTree>
    <p:extLst>
      <p:ext uri="{BB962C8B-B14F-4D97-AF65-F5344CB8AC3E}">
        <p14:creationId xmlns:p14="http://schemas.microsoft.com/office/powerpoint/2010/main" val="2258950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52" y="2081962"/>
            <a:ext cx="6250201" cy="31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信号采样中的混淆现象</a:t>
            </a:r>
            <a:endParaRPr lang="zh-CN" altLang="en-US" sz="2600" b="1" kern="0" dirty="0"/>
          </a:p>
        </p:txBody>
      </p:sp>
    </p:spTree>
    <p:extLst>
      <p:ext uri="{BB962C8B-B14F-4D97-AF65-F5344CB8AC3E}">
        <p14:creationId xmlns:p14="http://schemas.microsoft.com/office/powerpoint/2010/main" val="18925438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E1F7373-823E-4CA1-A405-CD177EA3096F}" type="slidenum">
              <a:rPr lang="en-US" smtClean="0"/>
              <a:pPr>
                <a:defRPr/>
              </a:pPr>
              <a:t>34</a:t>
            </a:fld>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202" y="2270768"/>
            <a:ext cx="3317875"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852" y="2599381"/>
            <a:ext cx="10525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图像采样中</a:t>
            </a:r>
            <a:r>
              <a:rPr lang="zh-CN" altLang="en-US" sz="2600" b="1" kern="0" dirty="0" smtClean="0"/>
              <a:t>的</a:t>
            </a:r>
            <a:r>
              <a:rPr lang="zh-CN" altLang="en-US" sz="2600" b="1" kern="0" dirty="0" smtClean="0"/>
              <a:t>二维采样</a:t>
            </a:r>
            <a:r>
              <a:rPr lang="zh-CN" altLang="en-US" sz="2600" b="1" kern="0" dirty="0" smtClean="0"/>
              <a:t>脉冲序列</a:t>
            </a:r>
            <a:endParaRPr lang="zh-CN" altLang="en-US" sz="2600" b="1" kern="0" dirty="0"/>
          </a:p>
        </p:txBody>
      </p:sp>
    </p:spTree>
    <p:extLst>
      <p:ext uri="{BB962C8B-B14F-4D97-AF65-F5344CB8AC3E}">
        <p14:creationId xmlns:p14="http://schemas.microsoft.com/office/powerpoint/2010/main" val="2841883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E1F7373-823E-4CA1-A405-CD177EA3096F}" type="slidenum">
              <a:rPr lang="en-US" smtClean="0"/>
              <a:pPr>
                <a:defRPr/>
              </a:pPr>
              <a:t>35</a:t>
            </a:fld>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76" y="1570831"/>
            <a:ext cx="6718787" cy="361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600" y="3661025"/>
            <a:ext cx="1130300"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图像二维采样</a:t>
            </a:r>
            <a:r>
              <a:rPr lang="zh-CN" altLang="en-US" sz="2600" b="1" kern="0" dirty="0" smtClean="0"/>
              <a:t>中的混淆现象</a:t>
            </a:r>
            <a:endParaRPr lang="zh-CN" altLang="en-US" sz="2600" b="1" kern="0" dirty="0"/>
          </a:p>
        </p:txBody>
      </p:sp>
    </p:spTree>
    <p:extLst>
      <p:ext uri="{BB962C8B-B14F-4D97-AF65-F5344CB8AC3E}">
        <p14:creationId xmlns:p14="http://schemas.microsoft.com/office/powerpoint/2010/main" val="7431522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E1F7373-823E-4CA1-A405-CD177EA3096F}" type="slidenum">
              <a:rPr lang="en-US" smtClean="0"/>
              <a:pPr>
                <a:defRPr/>
              </a:pPr>
              <a:t>36</a:t>
            </a:fld>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930" y="1235057"/>
            <a:ext cx="8240909" cy="5114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a:t>图像</a:t>
            </a:r>
            <a:r>
              <a:rPr lang="zh-CN" altLang="en-US" sz="2600" b="1" kern="0" dirty="0" smtClean="0"/>
              <a:t>采样中的混淆现象</a:t>
            </a:r>
            <a:endParaRPr lang="zh-CN" altLang="en-US" sz="2600" b="1" kern="0" dirty="0"/>
          </a:p>
        </p:txBody>
      </p:sp>
    </p:spTree>
    <p:extLst>
      <p:ext uri="{BB962C8B-B14F-4D97-AF65-F5344CB8AC3E}">
        <p14:creationId xmlns:p14="http://schemas.microsoft.com/office/powerpoint/2010/main" val="9273362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37</a:t>
            </a:fld>
            <a:endParaRPr lang="en-US" dirty="0"/>
          </a:p>
        </p:txBody>
      </p:sp>
      <p:sp>
        <p:nvSpPr>
          <p:cNvPr id="3076" name="Rectangle 3"/>
          <p:cNvSpPr>
            <a:spLocks noGrp="1" noChangeArrowheads="1"/>
          </p:cNvSpPr>
          <p:nvPr>
            <p:ph type="body" idx="1"/>
          </p:nvPr>
        </p:nvSpPr>
        <p:spPr bwMode="auto">
          <a:xfrm>
            <a:off x="2340531" y="1541380"/>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150000"/>
              </a:lnSpc>
            </a:pPr>
            <a:r>
              <a:rPr lang="zh-CN" altLang="en-US" dirty="0" smtClean="0">
                <a:solidFill>
                  <a:schemeClr val="bg1">
                    <a:lumMod val="85000"/>
                  </a:schemeClr>
                </a:solidFill>
              </a:rPr>
              <a:t>图像滤波和高斯滤波器</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图像采样</a:t>
            </a:r>
            <a:r>
              <a:rPr lang="zh-CN" altLang="en-US" dirty="0" smtClean="0">
                <a:solidFill>
                  <a:schemeClr val="bg1">
                    <a:lumMod val="85000"/>
                  </a:schemeClr>
                </a:solidFill>
              </a:rPr>
              <a:t>定理</a:t>
            </a:r>
            <a:endParaRPr lang="en-US" altLang="zh-CN" dirty="0" smtClean="0">
              <a:solidFill>
                <a:schemeClr val="bg1">
                  <a:lumMod val="85000"/>
                </a:schemeClr>
              </a:solidFill>
            </a:endParaRPr>
          </a:p>
          <a:p>
            <a:pPr algn="just" eaLnBrk="1" hangingPunct="1">
              <a:lnSpc>
                <a:spcPct val="150000"/>
              </a:lnSpc>
            </a:pPr>
            <a:r>
              <a:rPr lang="zh-CN" altLang="en-US" dirty="0" smtClean="0"/>
              <a:t>图像</a:t>
            </a:r>
            <a:r>
              <a:rPr lang="zh-CN" altLang="en-US" dirty="0" smtClean="0"/>
              <a:t>的二维离散傅里叶变换</a:t>
            </a:r>
            <a:endParaRPr lang="en-US" altLang="zh-CN" dirty="0" smtClean="0"/>
          </a:p>
          <a:p>
            <a:pPr algn="just" eaLnBrk="1" hangingPunct="1">
              <a:lnSpc>
                <a:spcPct val="150000"/>
              </a:lnSpc>
            </a:pPr>
            <a:r>
              <a:rPr lang="zh-CN" altLang="en-US" dirty="0" smtClean="0">
                <a:solidFill>
                  <a:schemeClr val="bg1">
                    <a:lumMod val="85000"/>
                  </a:schemeClr>
                </a:solidFill>
              </a:rPr>
              <a:t>图像的频率域滤波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的正交变换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卷积神经网络的基本结构</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点扩散函数的基本概念</a:t>
            </a:r>
            <a:endParaRPr lang="en-US" altLang="zh-CN" dirty="0" smtClean="0">
              <a:solidFill>
                <a:schemeClr val="bg1">
                  <a:lumMod val="85000"/>
                </a:schemeClr>
              </a:solidFill>
            </a:endParaRPr>
          </a:p>
          <a:p>
            <a:pPr algn="just" eaLnBrk="1" hangingPunct="1">
              <a:lnSpc>
                <a:spcPts val="4500"/>
              </a:lnSpc>
            </a:pPr>
            <a:endParaRPr lang="en-US" dirty="0"/>
          </a:p>
        </p:txBody>
      </p:sp>
    </p:spTree>
    <p:extLst>
      <p:ext uri="{BB962C8B-B14F-4D97-AF65-F5344CB8AC3E}">
        <p14:creationId xmlns:p14="http://schemas.microsoft.com/office/powerpoint/2010/main" val="559700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二维连续与离散傅里叶变换</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38</a:t>
            </a:fld>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2649016505"/>
              </p:ext>
            </p:extLst>
          </p:nvPr>
        </p:nvGraphicFramePr>
        <p:xfrm>
          <a:off x="1421607" y="1893093"/>
          <a:ext cx="5491258" cy="770631"/>
        </p:xfrm>
        <a:graphic>
          <a:graphicData uri="http://schemas.openxmlformats.org/presentationml/2006/ole">
            <mc:AlternateContent xmlns:mc="http://schemas.openxmlformats.org/markup-compatibility/2006">
              <mc:Choice xmlns:v="urn:schemas-microsoft-com:vml" Requires="v">
                <p:oleObj spid="_x0000_s52294" name="Equation" r:id="rId3" imgW="2349360" imgH="330120" progId="Equation.DSMT4">
                  <p:embed/>
                </p:oleObj>
              </mc:Choice>
              <mc:Fallback>
                <p:oleObj name="Equation" r:id="rId3" imgW="2349360" imgH="330120" progId="Equation.DSMT4">
                  <p:embed/>
                  <p:pic>
                    <p:nvPicPr>
                      <p:cNvPr id="0" name=""/>
                      <p:cNvPicPr/>
                      <p:nvPr/>
                    </p:nvPicPr>
                    <p:blipFill>
                      <a:blip r:embed="rId4"/>
                      <a:stretch>
                        <a:fillRect/>
                      </a:stretch>
                    </p:blipFill>
                    <p:spPr>
                      <a:xfrm>
                        <a:off x="1421607" y="1893093"/>
                        <a:ext cx="5491258" cy="770631"/>
                      </a:xfrm>
                      <a:prstGeom prst="rect">
                        <a:avLst/>
                      </a:prstGeom>
                    </p:spPr>
                  </p:pic>
                </p:oleObj>
              </mc:Fallback>
            </mc:AlternateContent>
          </a:graphicData>
        </a:graphic>
      </p:graphicFrame>
      <p:sp>
        <p:nvSpPr>
          <p:cNvPr id="7" name="文本框 6"/>
          <p:cNvSpPr txBox="1"/>
          <p:nvPr/>
        </p:nvSpPr>
        <p:spPr>
          <a:xfrm>
            <a:off x="1027470" y="1424721"/>
            <a:ext cx="3159561" cy="400110"/>
          </a:xfrm>
          <a:prstGeom prst="rect">
            <a:avLst/>
          </a:prstGeom>
          <a:noFill/>
        </p:spPr>
        <p:txBody>
          <a:bodyPr wrap="square" rtlCol="0">
            <a:spAutoFit/>
          </a:bodyPr>
          <a:lstStyle/>
          <a:p>
            <a:r>
              <a:rPr lang="zh-CN" altLang="en-US" b="1" dirty="0" smtClean="0">
                <a:solidFill>
                  <a:srgbClr val="FF0000"/>
                </a:solidFill>
              </a:rPr>
              <a:t>二维连续傅里叶变换</a:t>
            </a:r>
            <a:endParaRPr lang="zh-CN" altLang="en-US" b="1" dirty="0">
              <a:solidFill>
                <a:srgbClr val="FF0000"/>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665475639"/>
              </p:ext>
            </p:extLst>
          </p:nvPr>
        </p:nvGraphicFramePr>
        <p:xfrm>
          <a:off x="1370805" y="2681288"/>
          <a:ext cx="5862099" cy="809618"/>
        </p:xfrm>
        <a:graphic>
          <a:graphicData uri="http://schemas.openxmlformats.org/presentationml/2006/ole">
            <mc:AlternateContent xmlns:mc="http://schemas.openxmlformats.org/markup-compatibility/2006">
              <mc:Choice xmlns:v="urn:schemas-microsoft-com:vml" Requires="v">
                <p:oleObj spid="_x0000_s52295" name="Equation" r:id="rId5" imgW="2387520" imgH="330120" progId="Equation.DSMT4">
                  <p:embed/>
                </p:oleObj>
              </mc:Choice>
              <mc:Fallback>
                <p:oleObj name="Equation" r:id="rId5" imgW="2387520" imgH="330120" progId="Equation.DSMT4">
                  <p:embed/>
                  <p:pic>
                    <p:nvPicPr>
                      <p:cNvPr id="0" name=""/>
                      <p:cNvPicPr/>
                      <p:nvPr/>
                    </p:nvPicPr>
                    <p:blipFill>
                      <a:blip r:embed="rId6"/>
                      <a:stretch>
                        <a:fillRect/>
                      </a:stretch>
                    </p:blipFill>
                    <p:spPr>
                      <a:xfrm>
                        <a:off x="1370805" y="2681288"/>
                        <a:ext cx="5862099" cy="809618"/>
                      </a:xfrm>
                      <a:prstGeom prst="rect">
                        <a:avLst/>
                      </a:prstGeom>
                    </p:spPr>
                  </p:pic>
                </p:oleObj>
              </mc:Fallback>
            </mc:AlternateContent>
          </a:graphicData>
        </a:graphic>
      </p:graphicFrame>
      <p:sp>
        <p:nvSpPr>
          <p:cNvPr id="10" name="文本框 9"/>
          <p:cNvSpPr txBox="1"/>
          <p:nvPr/>
        </p:nvSpPr>
        <p:spPr>
          <a:xfrm>
            <a:off x="1102379" y="3670880"/>
            <a:ext cx="3159561" cy="400110"/>
          </a:xfrm>
          <a:prstGeom prst="rect">
            <a:avLst/>
          </a:prstGeom>
          <a:noFill/>
        </p:spPr>
        <p:txBody>
          <a:bodyPr wrap="square" rtlCol="0">
            <a:spAutoFit/>
          </a:bodyPr>
          <a:lstStyle/>
          <a:p>
            <a:r>
              <a:rPr lang="zh-CN" altLang="en-US" b="1" dirty="0" smtClean="0">
                <a:solidFill>
                  <a:srgbClr val="FF0000"/>
                </a:solidFill>
              </a:rPr>
              <a:t>二维离散傅里叶变换</a:t>
            </a:r>
            <a:endParaRPr lang="zh-CN" altLang="en-US" b="1" dirty="0">
              <a:solidFill>
                <a:srgbClr val="FF0000"/>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041730807"/>
              </p:ext>
            </p:extLst>
          </p:nvPr>
        </p:nvGraphicFramePr>
        <p:xfrm>
          <a:off x="1387475" y="3954463"/>
          <a:ext cx="5150485" cy="961543"/>
        </p:xfrm>
        <a:graphic>
          <a:graphicData uri="http://schemas.openxmlformats.org/presentationml/2006/ole">
            <mc:AlternateContent xmlns:mc="http://schemas.openxmlformats.org/markup-compatibility/2006">
              <mc:Choice xmlns:v="urn:schemas-microsoft-com:vml" Requires="v">
                <p:oleObj spid="_x0000_s52296" name="Equation" r:id="rId7" imgW="2374560" imgH="444240" progId="Equation.DSMT4">
                  <p:embed/>
                </p:oleObj>
              </mc:Choice>
              <mc:Fallback>
                <p:oleObj name="Equation" r:id="rId7" imgW="2374560" imgH="444240" progId="Equation.DSMT4">
                  <p:embed/>
                  <p:pic>
                    <p:nvPicPr>
                      <p:cNvPr id="0" name=""/>
                      <p:cNvPicPr/>
                      <p:nvPr/>
                    </p:nvPicPr>
                    <p:blipFill>
                      <a:blip r:embed="rId8"/>
                      <a:stretch>
                        <a:fillRect/>
                      </a:stretch>
                    </p:blipFill>
                    <p:spPr>
                      <a:xfrm>
                        <a:off x="1387475" y="3954463"/>
                        <a:ext cx="5150485" cy="96154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872732973"/>
              </p:ext>
            </p:extLst>
          </p:nvPr>
        </p:nvGraphicFramePr>
        <p:xfrm>
          <a:off x="1387475" y="4846146"/>
          <a:ext cx="5792724" cy="981617"/>
        </p:xfrm>
        <a:graphic>
          <a:graphicData uri="http://schemas.openxmlformats.org/presentationml/2006/ole">
            <mc:AlternateContent xmlns:mc="http://schemas.openxmlformats.org/markup-compatibility/2006">
              <mc:Choice xmlns:v="urn:schemas-microsoft-com:vml" Requires="v">
                <p:oleObj spid="_x0000_s52297" name="Equation" r:id="rId9" imgW="2616120" imgH="444240" progId="Equation.DSMT4">
                  <p:embed/>
                </p:oleObj>
              </mc:Choice>
              <mc:Fallback>
                <p:oleObj name="Equation" r:id="rId9" imgW="2616120" imgH="444240" progId="Equation.DSMT4">
                  <p:embed/>
                  <p:pic>
                    <p:nvPicPr>
                      <p:cNvPr id="0" name=""/>
                      <p:cNvPicPr/>
                      <p:nvPr/>
                    </p:nvPicPr>
                    <p:blipFill>
                      <a:blip r:embed="rId10"/>
                      <a:stretch>
                        <a:fillRect/>
                      </a:stretch>
                    </p:blipFill>
                    <p:spPr>
                      <a:xfrm>
                        <a:off x="1387475" y="4846146"/>
                        <a:ext cx="5792724" cy="981617"/>
                      </a:xfrm>
                      <a:prstGeom prst="rect">
                        <a:avLst/>
                      </a:prstGeom>
                    </p:spPr>
                  </p:pic>
                </p:oleObj>
              </mc:Fallback>
            </mc:AlternateContent>
          </a:graphicData>
        </a:graphic>
      </p:graphicFrame>
    </p:spTree>
    <p:extLst>
      <p:ext uri="{BB962C8B-B14F-4D97-AF65-F5344CB8AC3E}">
        <p14:creationId xmlns:p14="http://schemas.microsoft.com/office/powerpoint/2010/main" val="2894937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366" y="1416715"/>
            <a:ext cx="5845032" cy="473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348" y="1689903"/>
            <a:ext cx="8255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二维离散傅里叶变换的概念与基本特性 </a:t>
            </a:r>
            <a:r>
              <a:rPr lang="en-US" altLang="zh-CN" sz="2600" b="1" kern="0" dirty="0" smtClean="0"/>
              <a:t>(I)</a:t>
            </a:r>
            <a:endParaRPr lang="zh-CN" altLang="en-US" sz="2600" b="1" kern="0" dirty="0"/>
          </a:p>
        </p:txBody>
      </p:sp>
    </p:spTree>
    <p:extLst>
      <p:ext uri="{BB962C8B-B14F-4D97-AF65-F5344CB8AC3E}">
        <p14:creationId xmlns:p14="http://schemas.microsoft.com/office/powerpoint/2010/main" val="25325073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4</a:t>
            </a:fld>
            <a:endParaRPr lang="en-US"/>
          </a:p>
        </p:txBody>
      </p:sp>
      <p:sp>
        <p:nvSpPr>
          <p:cNvPr id="5" name="Rectangle 5"/>
          <p:cNvSpPr>
            <a:spLocks noChangeArrowheads="1"/>
          </p:cNvSpPr>
          <p:nvPr/>
        </p:nvSpPr>
        <p:spPr bwMode="auto">
          <a:xfrm>
            <a:off x="685800" y="2449530"/>
            <a:ext cx="7905750" cy="1916987"/>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r>
              <a:rPr lang="en-US" altLang="zh-CN" sz="4000" b="1" dirty="0" smtClean="0">
                <a:solidFill>
                  <a:srgbClr val="FF3300"/>
                </a:solidFill>
                <a:ea typeface="宋体" pitchFamily="2" charset="-122"/>
                <a:cs typeface="Arial" charset="0"/>
              </a:rPr>
              <a:t>ICIP 2019 </a:t>
            </a:r>
            <a:r>
              <a:rPr lang="zh-CN" altLang="en-US" sz="4000" b="1" dirty="0" smtClean="0">
                <a:solidFill>
                  <a:srgbClr val="FF3300"/>
                </a:solidFill>
                <a:ea typeface="宋体" pitchFamily="2" charset="-122"/>
                <a:cs typeface="Arial" charset="0"/>
              </a:rPr>
              <a:t>简介</a:t>
            </a:r>
            <a:endParaRPr lang="en-US" altLang="zh-CN" sz="4000" b="1" dirty="0" smtClean="0">
              <a:solidFill>
                <a:srgbClr val="FF3300"/>
              </a:solidFill>
              <a:ea typeface="宋体" pitchFamily="2" charset="-122"/>
              <a:cs typeface="Arial" charset="0"/>
            </a:endParaRPr>
          </a:p>
          <a:p>
            <a:pPr algn="ctr">
              <a:defRPr/>
            </a:pPr>
            <a:r>
              <a:rPr lang="en-US" altLang="zh-CN" sz="4000" dirty="0">
                <a:hlinkClick r:id="rId2"/>
              </a:rPr>
              <a:t>http://www.2019.ieeeicip.org/</a:t>
            </a:r>
            <a:endParaRPr lang="zh-CN" altLang="en-US" sz="4000" b="1" dirty="0">
              <a:solidFill>
                <a:srgbClr val="FF3300"/>
              </a:solidFill>
              <a:ea typeface="宋体" pitchFamily="2" charset="-122"/>
              <a:cs typeface="Arial" charset="0"/>
            </a:endParaRPr>
          </a:p>
        </p:txBody>
      </p:sp>
    </p:spTree>
    <p:extLst>
      <p:ext uri="{BB962C8B-B14F-4D97-AF65-F5344CB8AC3E}">
        <p14:creationId xmlns:p14="http://schemas.microsoft.com/office/powerpoint/2010/main" val="39614511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194" y="1338202"/>
            <a:ext cx="5892836" cy="47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5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30" y="1684962"/>
            <a:ext cx="5794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二维离散傅里叶变换的概念与基本特性 </a:t>
            </a:r>
            <a:r>
              <a:rPr lang="en-US" altLang="zh-CN" sz="2600" b="1" kern="0" dirty="0" smtClean="0"/>
              <a:t>(II)</a:t>
            </a:r>
            <a:endParaRPr lang="zh-CN" altLang="en-US" sz="2600" b="1" kern="0" dirty="0"/>
          </a:p>
        </p:txBody>
      </p:sp>
    </p:spTree>
    <p:extLst>
      <p:ext uri="{BB962C8B-B14F-4D97-AF65-F5344CB8AC3E}">
        <p14:creationId xmlns:p14="http://schemas.microsoft.com/office/powerpoint/2010/main" val="40016888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675" y="1349750"/>
            <a:ext cx="6520737" cy="454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4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538" y="1814513"/>
            <a:ext cx="904875"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二维离散傅里叶变换的概念与基本特性 </a:t>
            </a:r>
            <a:r>
              <a:rPr lang="en-US" altLang="zh-CN" sz="2600" b="1" kern="0" dirty="0" smtClean="0"/>
              <a:t>(III)</a:t>
            </a:r>
            <a:endParaRPr lang="zh-CN" altLang="en-US" sz="2600" b="1" kern="0" dirty="0"/>
          </a:p>
        </p:txBody>
      </p:sp>
    </p:spTree>
    <p:extLst>
      <p:ext uri="{BB962C8B-B14F-4D97-AF65-F5344CB8AC3E}">
        <p14:creationId xmlns:p14="http://schemas.microsoft.com/office/powerpoint/2010/main" val="8291665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846" y="1305300"/>
            <a:ext cx="5335391" cy="5203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3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425" y="1752600"/>
            <a:ext cx="555625"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二维离散傅里叶变换的概念与基本特性 </a:t>
            </a:r>
            <a:r>
              <a:rPr lang="en-US" altLang="zh-CN" sz="2600" b="1" kern="0" dirty="0" smtClean="0"/>
              <a:t>(IV)</a:t>
            </a:r>
            <a:endParaRPr lang="zh-CN" altLang="en-US" sz="2600" b="1" kern="0" dirty="0"/>
          </a:p>
        </p:txBody>
      </p:sp>
    </p:spTree>
    <p:extLst>
      <p:ext uri="{BB962C8B-B14F-4D97-AF65-F5344CB8AC3E}">
        <p14:creationId xmlns:p14="http://schemas.microsoft.com/office/powerpoint/2010/main" val="37000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25" y="1671638"/>
            <a:ext cx="5026025" cy="495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2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450" y="1698625"/>
            <a:ext cx="1231900" cy="343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图像</a:t>
            </a:r>
            <a:r>
              <a:rPr lang="en-US" altLang="zh-CN" sz="2600" b="1" kern="0" dirty="0" smtClean="0"/>
              <a:t>2D-DFT</a:t>
            </a:r>
            <a:r>
              <a:rPr lang="zh-CN" altLang="en-US" sz="2600" b="1" kern="0" dirty="0" smtClean="0"/>
              <a:t>示例 </a:t>
            </a:r>
            <a:r>
              <a:rPr lang="en-US" altLang="zh-CN" sz="2600" b="1" kern="0" dirty="0" smtClean="0"/>
              <a:t>(I)</a:t>
            </a:r>
            <a:endParaRPr lang="zh-CN" altLang="en-US" sz="2600" b="1" kern="0" dirty="0"/>
          </a:p>
        </p:txBody>
      </p:sp>
    </p:spTree>
    <p:extLst>
      <p:ext uri="{BB962C8B-B14F-4D97-AF65-F5344CB8AC3E}">
        <p14:creationId xmlns:p14="http://schemas.microsoft.com/office/powerpoint/2010/main" val="40453233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975" y="1720850"/>
            <a:ext cx="4735513" cy="469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1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075" y="1739900"/>
            <a:ext cx="1001713" cy="309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图像</a:t>
            </a:r>
            <a:r>
              <a:rPr lang="en-US" altLang="zh-CN" sz="2600" b="1" kern="0" dirty="0" smtClean="0"/>
              <a:t>2D-DFT</a:t>
            </a:r>
            <a:r>
              <a:rPr lang="zh-CN" altLang="en-US" sz="2600" b="1" kern="0" dirty="0" smtClean="0"/>
              <a:t>示例 </a:t>
            </a:r>
            <a:r>
              <a:rPr lang="en-US" altLang="zh-CN" sz="2600" b="1" kern="0" dirty="0" smtClean="0"/>
              <a:t>(II</a:t>
            </a:r>
            <a:r>
              <a:rPr lang="en-US" altLang="zh-CN" sz="2600" b="1" kern="0" dirty="0" smtClean="0"/>
              <a:t>)</a:t>
            </a:r>
            <a:endParaRPr lang="zh-CN" altLang="en-US" sz="2600" b="1" kern="0" dirty="0"/>
          </a:p>
        </p:txBody>
      </p:sp>
    </p:spTree>
    <p:extLst>
      <p:ext uri="{BB962C8B-B14F-4D97-AF65-F5344CB8AC3E}">
        <p14:creationId xmlns:p14="http://schemas.microsoft.com/office/powerpoint/2010/main" val="1663996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550" y="1900238"/>
            <a:ext cx="5421313"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图像</a:t>
            </a:r>
            <a:r>
              <a:rPr lang="en-US" altLang="zh-CN" sz="2600" b="1" kern="0" dirty="0" smtClean="0"/>
              <a:t>2D-DFT</a:t>
            </a:r>
            <a:r>
              <a:rPr lang="zh-CN" altLang="en-US" sz="2600" b="1" kern="0" dirty="0" smtClean="0"/>
              <a:t>示例 </a:t>
            </a:r>
            <a:r>
              <a:rPr lang="en-US" altLang="zh-CN" sz="2600" b="1" kern="0" dirty="0" smtClean="0"/>
              <a:t>(III)</a:t>
            </a:r>
            <a:endParaRPr lang="zh-CN" altLang="en-US" sz="2600" b="1" kern="0" dirty="0"/>
          </a:p>
        </p:txBody>
      </p:sp>
    </p:spTree>
    <p:extLst>
      <p:ext uri="{BB962C8B-B14F-4D97-AF65-F5344CB8AC3E}">
        <p14:creationId xmlns:p14="http://schemas.microsoft.com/office/powerpoint/2010/main" val="18995398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46</a:t>
            </a:fld>
            <a:endParaRPr lang="en-US" dirty="0"/>
          </a:p>
        </p:txBody>
      </p:sp>
      <p:sp>
        <p:nvSpPr>
          <p:cNvPr id="3076" name="Rectangle 3"/>
          <p:cNvSpPr>
            <a:spLocks noGrp="1" noChangeArrowheads="1"/>
          </p:cNvSpPr>
          <p:nvPr>
            <p:ph type="body" idx="1"/>
          </p:nvPr>
        </p:nvSpPr>
        <p:spPr bwMode="auto">
          <a:xfrm>
            <a:off x="2340531" y="1541380"/>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150000"/>
              </a:lnSpc>
            </a:pPr>
            <a:r>
              <a:rPr lang="zh-CN" altLang="en-US" dirty="0" smtClean="0">
                <a:solidFill>
                  <a:schemeClr val="bg1">
                    <a:lumMod val="85000"/>
                  </a:schemeClr>
                </a:solidFill>
              </a:rPr>
              <a:t>图像滤波和高斯滤波器</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图像采样</a:t>
            </a:r>
            <a:r>
              <a:rPr lang="zh-CN" altLang="en-US" dirty="0" smtClean="0">
                <a:solidFill>
                  <a:schemeClr val="bg1">
                    <a:lumMod val="85000"/>
                  </a:schemeClr>
                </a:solidFill>
              </a:rPr>
              <a:t>定理</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的二维离散傅里叶变换</a:t>
            </a:r>
            <a:endParaRPr lang="en-US" altLang="zh-CN" dirty="0" smtClean="0">
              <a:solidFill>
                <a:schemeClr val="bg1">
                  <a:lumMod val="85000"/>
                </a:schemeClr>
              </a:solidFill>
            </a:endParaRPr>
          </a:p>
          <a:p>
            <a:pPr algn="just" eaLnBrk="1" hangingPunct="1">
              <a:lnSpc>
                <a:spcPct val="150000"/>
              </a:lnSpc>
            </a:pPr>
            <a:r>
              <a:rPr lang="zh-CN" altLang="en-US" dirty="0" smtClean="0"/>
              <a:t>图像的频率域滤波</a:t>
            </a:r>
            <a:endParaRPr lang="en-US" altLang="zh-CN" dirty="0" smtClean="0"/>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的正交变换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卷积神经网络的基本结构</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点扩散函数的基本概念</a:t>
            </a:r>
            <a:endParaRPr lang="en-US" altLang="zh-CN" dirty="0" smtClean="0">
              <a:solidFill>
                <a:schemeClr val="bg1">
                  <a:lumMod val="85000"/>
                </a:schemeClr>
              </a:solidFill>
            </a:endParaRPr>
          </a:p>
          <a:p>
            <a:pPr algn="just" eaLnBrk="1" hangingPunct="1">
              <a:lnSpc>
                <a:spcPts val="4500"/>
              </a:lnSpc>
            </a:pPr>
            <a:endParaRPr lang="en-US" dirty="0"/>
          </a:p>
        </p:txBody>
      </p:sp>
    </p:spTree>
    <p:extLst>
      <p:ext uri="{BB962C8B-B14F-4D97-AF65-F5344CB8AC3E}">
        <p14:creationId xmlns:p14="http://schemas.microsoft.com/office/powerpoint/2010/main" val="11935475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图像频率域滤波的基本概念 </a:t>
            </a:r>
            <a:r>
              <a:rPr lang="en-US" altLang="zh-CN" b="1" dirty="0" smtClean="0"/>
              <a:t>(I)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47</a:t>
            </a:fld>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1878013"/>
            <a:ext cx="55372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463" y="1884363"/>
            <a:ext cx="1068387"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884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48</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3" y="1804988"/>
            <a:ext cx="4332287"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825" y="1827213"/>
            <a:ext cx="1049338"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1"/>
          <p:cNvSpPr>
            <a:spLocks noGrp="1"/>
          </p:cNvSpPr>
          <p:nvPr>
            <p:ph type="title"/>
          </p:nvPr>
        </p:nvSpPr>
        <p:spPr>
          <a:xfrm>
            <a:off x="457200" y="556578"/>
            <a:ext cx="8229600" cy="548322"/>
          </a:xfrm>
        </p:spPr>
        <p:txBody>
          <a:bodyPr/>
          <a:lstStyle/>
          <a:p>
            <a:r>
              <a:rPr lang="zh-CN" altLang="en-US" b="1" dirty="0" smtClean="0"/>
              <a:t>图像频率域滤波的基本概念 </a:t>
            </a:r>
            <a:r>
              <a:rPr lang="en-US" altLang="zh-CN" b="1" dirty="0" smtClean="0"/>
              <a:t>(II)</a:t>
            </a:r>
            <a:endParaRPr lang="zh-CN" altLang="en-US" b="1" dirty="0"/>
          </a:p>
        </p:txBody>
      </p:sp>
    </p:spTree>
    <p:extLst>
      <p:ext uri="{BB962C8B-B14F-4D97-AF65-F5344CB8AC3E}">
        <p14:creationId xmlns:p14="http://schemas.microsoft.com/office/powerpoint/2010/main" val="7709984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给定一个输入图像 </a:t>
            </a:r>
            <a:r>
              <a:rPr lang="en-US" altLang="zh-CN" i="1" dirty="0" smtClean="0"/>
              <a:t>f</a:t>
            </a:r>
            <a:r>
              <a:rPr lang="en-US" altLang="zh-CN" dirty="0" smtClean="0"/>
              <a:t>(</a:t>
            </a:r>
            <a:r>
              <a:rPr lang="en-US" altLang="zh-CN" i="1" dirty="0" err="1" smtClean="0"/>
              <a:t>x,y</a:t>
            </a:r>
            <a:r>
              <a:rPr lang="en-US" altLang="zh-CN" dirty="0" smtClean="0"/>
              <a:t>), </a:t>
            </a:r>
            <a:r>
              <a:rPr lang="zh-CN" altLang="en-US" dirty="0" smtClean="0"/>
              <a:t>计算对应的</a:t>
            </a:r>
            <a:r>
              <a:rPr lang="en-US" altLang="zh-CN" dirty="0" smtClean="0"/>
              <a:t>2D-DFT</a:t>
            </a:r>
            <a:r>
              <a:rPr lang="zh-CN" altLang="en-US" dirty="0"/>
              <a:t> </a:t>
            </a:r>
            <a:r>
              <a:rPr lang="zh-CN" altLang="en-US" dirty="0" smtClean="0"/>
              <a:t> </a:t>
            </a:r>
            <a:r>
              <a:rPr lang="en-US" altLang="zh-CN" i="1" dirty="0" smtClean="0"/>
              <a:t>F</a:t>
            </a:r>
            <a:r>
              <a:rPr lang="en-US" altLang="zh-CN" dirty="0" smtClean="0"/>
              <a:t>(</a:t>
            </a:r>
            <a:r>
              <a:rPr lang="en-US" altLang="zh-CN" i="1" dirty="0" err="1" smtClean="0"/>
              <a:t>u,v</a:t>
            </a:r>
            <a:r>
              <a:rPr lang="en-US" altLang="zh-CN" dirty="0" smtClean="0"/>
              <a:t>)</a:t>
            </a:r>
          </a:p>
          <a:p>
            <a:endParaRPr lang="en-US" altLang="zh-CN" dirty="0"/>
          </a:p>
          <a:p>
            <a:r>
              <a:rPr lang="zh-CN" altLang="en-US" dirty="0" smtClean="0"/>
              <a:t>在频率域构建一个滤波器 </a:t>
            </a:r>
            <a:r>
              <a:rPr lang="en-US" altLang="zh-CN" i="1" dirty="0" smtClean="0"/>
              <a:t>H</a:t>
            </a:r>
            <a:r>
              <a:rPr lang="en-US" altLang="zh-CN" dirty="0" smtClean="0"/>
              <a:t>(</a:t>
            </a:r>
            <a:r>
              <a:rPr lang="en-US" altLang="zh-CN" i="1" dirty="0" err="1" smtClean="0"/>
              <a:t>u</a:t>
            </a:r>
            <a:r>
              <a:rPr lang="en-US" altLang="zh-CN" dirty="0" err="1" smtClean="0"/>
              <a:t>,</a:t>
            </a:r>
            <a:r>
              <a:rPr lang="en-US" altLang="zh-CN" i="1" dirty="0" err="1" smtClean="0"/>
              <a:t>v</a:t>
            </a:r>
            <a:r>
              <a:rPr lang="en-US" altLang="zh-CN" dirty="0" smtClean="0"/>
              <a:t>)</a:t>
            </a:r>
          </a:p>
          <a:p>
            <a:endParaRPr lang="en-US" altLang="zh-CN" dirty="0"/>
          </a:p>
          <a:p>
            <a:r>
              <a:rPr lang="zh-CN" altLang="en-US" dirty="0" smtClean="0"/>
              <a:t>计算 </a:t>
            </a:r>
            <a:r>
              <a:rPr lang="en-US" altLang="zh-CN" i="1" dirty="0" smtClean="0"/>
              <a:t>G</a:t>
            </a:r>
            <a:r>
              <a:rPr lang="en-US" altLang="zh-CN" dirty="0" smtClean="0"/>
              <a:t>(</a:t>
            </a:r>
            <a:r>
              <a:rPr lang="en-US" altLang="zh-CN" i="1" dirty="0" err="1" smtClean="0"/>
              <a:t>u,v</a:t>
            </a:r>
            <a:r>
              <a:rPr lang="en-US" altLang="zh-CN" dirty="0" smtClean="0"/>
              <a:t>)=</a:t>
            </a:r>
            <a:r>
              <a:rPr lang="en-US" altLang="zh-CN" i="1" dirty="0" smtClean="0"/>
              <a:t>H</a:t>
            </a:r>
            <a:r>
              <a:rPr lang="en-US" altLang="zh-CN" dirty="0" smtClean="0"/>
              <a:t>(</a:t>
            </a:r>
            <a:r>
              <a:rPr lang="en-US" altLang="zh-CN" i="1" dirty="0" err="1" smtClean="0"/>
              <a:t>u,v</a:t>
            </a:r>
            <a:r>
              <a:rPr lang="en-US" altLang="zh-CN" dirty="0" smtClean="0"/>
              <a:t>)</a:t>
            </a:r>
            <a:r>
              <a:rPr lang="en-US" altLang="zh-CN" i="1" dirty="0" smtClean="0"/>
              <a:t>F</a:t>
            </a:r>
            <a:r>
              <a:rPr lang="en-US" altLang="zh-CN" dirty="0" smtClean="0"/>
              <a:t>(</a:t>
            </a:r>
            <a:r>
              <a:rPr lang="en-US" altLang="zh-CN" i="1" dirty="0" err="1" smtClean="0"/>
              <a:t>u,v</a:t>
            </a:r>
            <a:r>
              <a:rPr lang="en-US" altLang="zh-CN" dirty="0" smtClean="0"/>
              <a:t>)</a:t>
            </a:r>
          </a:p>
          <a:p>
            <a:endParaRPr lang="en-US" altLang="zh-CN" dirty="0"/>
          </a:p>
          <a:p>
            <a:r>
              <a:rPr lang="zh-CN" altLang="en-US" dirty="0" smtClean="0"/>
              <a:t>计算</a:t>
            </a:r>
            <a:r>
              <a:rPr lang="en-US" altLang="zh-CN" i="1" dirty="0" smtClean="0"/>
              <a:t>G</a:t>
            </a:r>
            <a:r>
              <a:rPr lang="en-US" altLang="zh-CN" dirty="0" smtClean="0"/>
              <a:t>(</a:t>
            </a:r>
            <a:r>
              <a:rPr lang="en-US" altLang="zh-CN" i="1" dirty="0" err="1" smtClean="0"/>
              <a:t>u,v</a:t>
            </a:r>
            <a:r>
              <a:rPr lang="en-US" altLang="zh-CN" dirty="0" smtClean="0"/>
              <a:t>)</a:t>
            </a:r>
            <a:r>
              <a:rPr lang="zh-CN" altLang="en-US" dirty="0" smtClean="0"/>
              <a:t>的</a:t>
            </a:r>
            <a:r>
              <a:rPr lang="en-US" altLang="zh-CN" dirty="0" smtClean="0"/>
              <a:t>2D-IDFT,</a:t>
            </a:r>
            <a:r>
              <a:rPr lang="zh-CN" altLang="en-US" dirty="0" smtClean="0"/>
              <a:t>得到输出图像</a:t>
            </a:r>
            <a:endParaRPr lang="en-US" altLang="zh-CN" dirty="0" smtClean="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49</a:t>
            </a:fld>
            <a:endParaRPr lang="en-US"/>
          </a:p>
        </p:txBody>
      </p:sp>
      <p:sp>
        <p:nvSpPr>
          <p:cNvPr id="6" name="标题 1"/>
          <p:cNvSpPr>
            <a:spLocks noGrp="1"/>
          </p:cNvSpPr>
          <p:nvPr>
            <p:ph type="title"/>
          </p:nvPr>
        </p:nvSpPr>
        <p:spPr>
          <a:xfrm>
            <a:off x="457200" y="556578"/>
            <a:ext cx="8229600" cy="548322"/>
          </a:xfrm>
        </p:spPr>
        <p:txBody>
          <a:bodyPr/>
          <a:lstStyle/>
          <a:p>
            <a:r>
              <a:rPr lang="zh-CN" altLang="en-US" b="1" dirty="0" smtClean="0"/>
              <a:t>图像频率域滤波的基本</a:t>
            </a:r>
            <a:r>
              <a:rPr lang="zh-CN" altLang="en-US" b="1" dirty="0"/>
              <a:t>步骤</a:t>
            </a:r>
          </a:p>
        </p:txBody>
      </p:sp>
    </p:spTree>
    <p:extLst>
      <p:ext uri="{BB962C8B-B14F-4D97-AF65-F5344CB8AC3E}">
        <p14:creationId xmlns:p14="http://schemas.microsoft.com/office/powerpoint/2010/main" val="3934479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a:t>
            </a:fld>
            <a:endParaRPr lang="en-US"/>
          </a:p>
        </p:txBody>
      </p:sp>
      <p:sp>
        <p:nvSpPr>
          <p:cNvPr id="5" name="矩形 4"/>
          <p:cNvSpPr/>
          <p:nvPr/>
        </p:nvSpPr>
        <p:spPr>
          <a:xfrm>
            <a:off x="2943990" y="3228945"/>
            <a:ext cx="5028756" cy="400110"/>
          </a:xfrm>
          <a:prstGeom prst="rect">
            <a:avLst/>
          </a:prstGeom>
        </p:spPr>
        <p:txBody>
          <a:bodyPr wrap="square">
            <a:spAutoFit/>
          </a:bodyPr>
          <a:lstStyle/>
          <a:p>
            <a:endParaRPr lang="zh-CN" altLang="en-US" dirty="0"/>
          </a:p>
        </p:txBody>
      </p:sp>
      <p:sp>
        <p:nvSpPr>
          <p:cNvPr id="6" name="Rectangle 5"/>
          <p:cNvSpPr>
            <a:spLocks noChangeArrowheads="1"/>
          </p:cNvSpPr>
          <p:nvPr/>
        </p:nvSpPr>
        <p:spPr bwMode="auto">
          <a:xfrm>
            <a:off x="778268" y="2316394"/>
            <a:ext cx="7905750" cy="2225212"/>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endParaRPr lang="en-US" altLang="zh-CN" sz="4000" b="1" dirty="0" smtClean="0">
              <a:solidFill>
                <a:srgbClr val="FF3300"/>
              </a:solidFill>
              <a:ea typeface="宋体" pitchFamily="2" charset="-122"/>
              <a:cs typeface="Arial" charset="0"/>
            </a:endParaRPr>
          </a:p>
          <a:p>
            <a:pPr algn="ctr">
              <a:defRPr/>
            </a:pPr>
            <a:r>
              <a:rPr lang="en-US" altLang="zh-CN" sz="4000" b="1" dirty="0" smtClean="0">
                <a:solidFill>
                  <a:srgbClr val="FF3300"/>
                </a:solidFill>
                <a:ea typeface="宋体" pitchFamily="2" charset="-122"/>
                <a:cs typeface="Arial" charset="0"/>
              </a:rPr>
              <a:t>CVPR 2019 </a:t>
            </a:r>
            <a:r>
              <a:rPr lang="zh-CN" altLang="en-US" sz="4000" b="1" dirty="0" smtClean="0">
                <a:solidFill>
                  <a:srgbClr val="FF3300"/>
                </a:solidFill>
                <a:ea typeface="宋体" pitchFamily="2" charset="-122"/>
                <a:cs typeface="Arial" charset="0"/>
              </a:rPr>
              <a:t>简介</a:t>
            </a:r>
            <a:endParaRPr lang="en-US" altLang="zh-CN" sz="4000" b="1" dirty="0" smtClean="0">
              <a:solidFill>
                <a:srgbClr val="FF3300"/>
              </a:solidFill>
              <a:ea typeface="宋体" pitchFamily="2" charset="-122"/>
              <a:cs typeface="Arial" charset="0"/>
            </a:endParaRPr>
          </a:p>
          <a:p>
            <a:pPr algn="ctr">
              <a:defRPr/>
            </a:pPr>
            <a:r>
              <a:rPr lang="en-US" altLang="zh-CN" sz="4000" dirty="0" smtClean="0">
                <a:hlinkClick r:id="rId2"/>
              </a:rPr>
              <a:t>http</a:t>
            </a:r>
            <a:r>
              <a:rPr lang="en-US" altLang="zh-CN" sz="4000" dirty="0">
                <a:hlinkClick r:id="rId2"/>
              </a:rPr>
              <a:t>://cvpr2019.thecvf.com/</a:t>
            </a:r>
            <a:endParaRPr lang="zh-CN" altLang="en-US" sz="4000" dirty="0"/>
          </a:p>
          <a:p>
            <a:pPr algn="ctr">
              <a:defRPr/>
            </a:pPr>
            <a:endParaRPr lang="zh-CN" altLang="en-US" sz="4000" b="1" dirty="0">
              <a:solidFill>
                <a:srgbClr val="FF3300"/>
              </a:solidFill>
              <a:ea typeface="宋体" pitchFamily="2" charset="-122"/>
              <a:cs typeface="Arial" charset="0"/>
            </a:endParaRPr>
          </a:p>
        </p:txBody>
      </p:sp>
    </p:spTree>
    <p:extLst>
      <p:ext uri="{BB962C8B-B14F-4D97-AF65-F5344CB8AC3E}">
        <p14:creationId xmlns:p14="http://schemas.microsoft.com/office/powerpoint/2010/main" val="3017956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1944688"/>
            <a:ext cx="5776912" cy="23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代表性滤波器：理想低通滤波器 </a:t>
            </a:r>
            <a:r>
              <a:rPr lang="en-US" altLang="zh-CN" sz="2600" b="1" kern="0" dirty="0" smtClean="0"/>
              <a:t>ILPF</a:t>
            </a:r>
            <a:endParaRPr lang="zh-CN" altLang="en-US" sz="2600" b="1" kern="0" dirty="0"/>
          </a:p>
        </p:txBody>
      </p:sp>
    </p:spTree>
    <p:extLst>
      <p:ext uri="{BB962C8B-B14F-4D97-AF65-F5344CB8AC3E}">
        <p14:creationId xmlns:p14="http://schemas.microsoft.com/office/powerpoint/2010/main" val="28194918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滤波样本图像</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51</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602" y="1706563"/>
            <a:ext cx="4462463" cy="315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170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52</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022" y="1202182"/>
            <a:ext cx="3022282" cy="511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a:spLocks noGrp="1"/>
          </p:cNvSpPr>
          <p:nvPr>
            <p:ph type="title"/>
          </p:nvPr>
        </p:nvSpPr>
        <p:spPr>
          <a:xfrm>
            <a:off x="457200" y="556578"/>
            <a:ext cx="8229600" cy="548322"/>
          </a:xfrm>
        </p:spPr>
        <p:txBody>
          <a:bodyPr/>
          <a:lstStyle/>
          <a:p>
            <a:r>
              <a:rPr lang="zh-CN" altLang="en-US" b="1" dirty="0" smtClean="0"/>
              <a:t>滤波结果</a:t>
            </a:r>
            <a:r>
              <a:rPr lang="en-US" altLang="zh-CN" b="1" dirty="0" smtClean="0"/>
              <a:t>: </a:t>
            </a:r>
            <a:r>
              <a:rPr lang="zh-CN" altLang="en-US" b="1" dirty="0" smtClean="0"/>
              <a:t>理想</a:t>
            </a:r>
            <a:r>
              <a:rPr lang="zh-CN" altLang="en-US" b="1" dirty="0"/>
              <a:t>低通滤波器 </a:t>
            </a:r>
            <a:r>
              <a:rPr lang="en-US" altLang="zh-CN" b="1" dirty="0"/>
              <a:t>ILPF</a:t>
            </a:r>
            <a:r>
              <a:rPr lang="zh-CN" altLang="en-US" b="1" dirty="0"/>
              <a:t/>
            </a:r>
            <a:br>
              <a:rPr lang="zh-CN" altLang="en-US" b="1" dirty="0"/>
            </a:br>
            <a:endParaRPr lang="zh-CN" altLang="en-US" b="1" dirty="0"/>
          </a:p>
        </p:txBody>
      </p:sp>
    </p:spTree>
    <p:extLst>
      <p:ext uri="{BB962C8B-B14F-4D97-AF65-F5344CB8AC3E}">
        <p14:creationId xmlns:p14="http://schemas.microsoft.com/office/powerpoint/2010/main" val="41908719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ILPF</a:t>
            </a:r>
            <a:r>
              <a:rPr lang="zh-CN" altLang="en-US" b="1" dirty="0" smtClean="0"/>
              <a:t>的空间域特性</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53</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038" y="1797050"/>
            <a:ext cx="399415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7063" y="1830388"/>
            <a:ext cx="98583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97656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54</a:t>
            </a:fld>
            <a:endParaRPr lang="en-US"/>
          </a:p>
        </p:txBody>
      </p:sp>
      <p:sp>
        <p:nvSpPr>
          <p:cNvPr id="5"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代表性滤波器：高斯低通滤波器 </a:t>
            </a:r>
            <a:r>
              <a:rPr lang="en-US" altLang="zh-CN" sz="2600" b="1" kern="0" dirty="0"/>
              <a:t>G</a:t>
            </a:r>
            <a:r>
              <a:rPr lang="en-US" altLang="zh-CN" sz="2600" b="1" kern="0" dirty="0" smtClean="0"/>
              <a:t>LPF</a:t>
            </a:r>
            <a:endParaRPr lang="zh-CN" altLang="en-US" sz="2600" b="1" kern="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775" y="1979613"/>
            <a:ext cx="6291263" cy="245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6484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55</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6111" y="1600200"/>
            <a:ext cx="271177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滤波结果：高斯低通滤波器 </a:t>
            </a:r>
            <a:r>
              <a:rPr lang="en-US" altLang="zh-CN" sz="2600" b="1" kern="0" dirty="0"/>
              <a:t>G</a:t>
            </a:r>
            <a:r>
              <a:rPr lang="en-US" altLang="zh-CN" sz="2600" b="1" kern="0" dirty="0" smtClean="0"/>
              <a:t>LPF</a:t>
            </a:r>
            <a:endParaRPr lang="zh-CN" altLang="en-US" sz="2600" b="1" kern="0" dirty="0"/>
          </a:p>
        </p:txBody>
      </p:sp>
    </p:spTree>
    <p:extLst>
      <p:ext uri="{BB962C8B-B14F-4D97-AF65-F5344CB8AC3E}">
        <p14:creationId xmlns:p14="http://schemas.microsoft.com/office/powerpoint/2010/main" val="21832863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113" y="1808163"/>
            <a:ext cx="6840537" cy="434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滤波结果：高斯低通滤波器 </a:t>
            </a:r>
            <a:r>
              <a:rPr lang="en-US" altLang="zh-CN" sz="2600" b="1" kern="0" dirty="0"/>
              <a:t>G</a:t>
            </a:r>
            <a:r>
              <a:rPr lang="en-US" altLang="zh-CN" sz="2600" b="1" kern="0" dirty="0" smtClean="0"/>
              <a:t>LPF</a:t>
            </a:r>
            <a:endParaRPr lang="zh-CN" altLang="en-US" sz="2600" b="1" kern="0" dirty="0"/>
          </a:p>
        </p:txBody>
      </p:sp>
    </p:spTree>
    <p:extLst>
      <p:ext uri="{BB962C8B-B14F-4D97-AF65-F5344CB8AC3E}">
        <p14:creationId xmlns:p14="http://schemas.microsoft.com/office/powerpoint/2010/main" val="18510799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993900"/>
            <a:ext cx="5734050" cy="264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滤波结果：高斯低通滤波器 </a:t>
            </a:r>
            <a:r>
              <a:rPr lang="en-US" altLang="zh-CN" sz="2600" b="1" kern="0" dirty="0"/>
              <a:t>G</a:t>
            </a:r>
            <a:r>
              <a:rPr lang="en-US" altLang="zh-CN" sz="2600" b="1" kern="0" dirty="0" smtClean="0"/>
              <a:t>LPF</a:t>
            </a:r>
            <a:endParaRPr lang="zh-CN" altLang="en-US" sz="2600" b="1" kern="0" dirty="0"/>
          </a:p>
        </p:txBody>
      </p:sp>
    </p:spTree>
    <p:extLst>
      <p:ext uri="{BB962C8B-B14F-4D97-AF65-F5344CB8AC3E}">
        <p14:creationId xmlns:p14="http://schemas.microsoft.com/office/powerpoint/2010/main" val="38969869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58</a:t>
            </a:fld>
            <a:endParaRPr lang="en-US"/>
          </a:p>
        </p:txBody>
      </p:sp>
      <p:sp>
        <p:nvSpPr>
          <p:cNvPr id="5"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代表性滤波器：巴特沃斯低通滤波器 </a:t>
            </a:r>
            <a:r>
              <a:rPr lang="en-US" altLang="zh-CN" sz="2600" b="1" kern="0" dirty="0"/>
              <a:t>B</a:t>
            </a:r>
            <a:r>
              <a:rPr lang="en-US" altLang="zh-CN" sz="2600" b="1" kern="0" dirty="0" smtClean="0"/>
              <a:t>LPF</a:t>
            </a:r>
            <a:endParaRPr lang="zh-CN" altLang="en-US" sz="2600" b="1" kern="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3014282"/>
            <a:ext cx="6651625"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007" y="1157542"/>
            <a:ext cx="768985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391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59</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517" y="1312069"/>
            <a:ext cx="2978150" cy="497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滤波结果：巴特沃斯低通滤波器 </a:t>
            </a:r>
            <a:r>
              <a:rPr lang="en-US" altLang="zh-CN" sz="2600" b="1" kern="0" dirty="0"/>
              <a:t>B</a:t>
            </a:r>
            <a:r>
              <a:rPr lang="en-US" altLang="zh-CN" sz="2600" b="1" kern="0" dirty="0" smtClean="0"/>
              <a:t>LPF</a:t>
            </a:r>
            <a:endParaRPr lang="zh-CN" altLang="en-US" sz="2600" b="1" kern="0" dirty="0"/>
          </a:p>
        </p:txBody>
      </p:sp>
    </p:spTree>
    <p:extLst>
      <p:ext uri="{BB962C8B-B14F-4D97-AF65-F5344CB8AC3E}">
        <p14:creationId xmlns:p14="http://schemas.microsoft.com/office/powerpoint/2010/main" val="928494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6</a:t>
            </a:fld>
            <a:endParaRPr lang="en-US" dirty="0"/>
          </a:p>
        </p:txBody>
      </p:sp>
      <p:sp>
        <p:nvSpPr>
          <p:cNvPr id="3075" name="Rectangle 2"/>
          <p:cNvSpPr>
            <a:spLocks noGrp="1" noChangeArrowheads="1"/>
          </p:cNvSpPr>
          <p:nvPr>
            <p:ph type="title"/>
          </p:nvPr>
        </p:nvSpPr>
        <p:spPr bwMode="auto">
          <a:xfrm>
            <a:off x="381000" y="571500"/>
            <a:ext cx="8229600" cy="54864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600" b="1" dirty="0"/>
              <a:t>内容</a:t>
            </a:r>
            <a:r>
              <a:rPr lang="zh-CN" altLang="en-US" sz="2600" b="1" dirty="0" smtClean="0"/>
              <a:t>提要</a:t>
            </a:r>
            <a:endParaRPr lang="en-US" sz="2600" b="1" dirty="0"/>
          </a:p>
        </p:txBody>
      </p:sp>
      <p:sp>
        <p:nvSpPr>
          <p:cNvPr id="3076" name="Rectangle 3"/>
          <p:cNvSpPr>
            <a:spLocks noGrp="1" noChangeArrowheads="1"/>
          </p:cNvSpPr>
          <p:nvPr>
            <p:ph type="body" idx="1"/>
          </p:nvPr>
        </p:nvSpPr>
        <p:spPr bwMode="auto">
          <a:xfrm>
            <a:off x="2340531" y="1541380"/>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150000"/>
              </a:lnSpc>
            </a:pPr>
            <a:r>
              <a:rPr lang="zh-CN" altLang="en-US" dirty="0" smtClean="0"/>
              <a:t>图像滤波和高斯滤波器</a:t>
            </a:r>
            <a:endParaRPr lang="en-US" altLang="zh-CN" dirty="0" smtClean="0"/>
          </a:p>
          <a:p>
            <a:pPr algn="just" eaLnBrk="1" hangingPunct="1">
              <a:lnSpc>
                <a:spcPct val="150000"/>
              </a:lnSpc>
            </a:pPr>
            <a:r>
              <a:rPr lang="zh-CN" altLang="en-US" dirty="0" smtClean="0"/>
              <a:t>图像采样</a:t>
            </a:r>
            <a:r>
              <a:rPr lang="zh-CN" altLang="en-US" dirty="0" smtClean="0"/>
              <a:t>定理</a:t>
            </a:r>
            <a:endParaRPr lang="en-US" altLang="zh-CN" dirty="0" smtClean="0"/>
          </a:p>
          <a:p>
            <a:pPr algn="just" eaLnBrk="1" hangingPunct="1">
              <a:lnSpc>
                <a:spcPct val="150000"/>
              </a:lnSpc>
            </a:pPr>
            <a:r>
              <a:rPr lang="zh-CN" altLang="en-US" dirty="0" smtClean="0"/>
              <a:t>图像</a:t>
            </a:r>
            <a:r>
              <a:rPr lang="zh-CN" altLang="en-US" dirty="0" smtClean="0"/>
              <a:t>的二维离散傅里叶变换</a:t>
            </a:r>
            <a:endParaRPr lang="en-US" altLang="zh-CN" dirty="0" smtClean="0"/>
          </a:p>
          <a:p>
            <a:pPr algn="just" eaLnBrk="1" hangingPunct="1">
              <a:lnSpc>
                <a:spcPct val="150000"/>
              </a:lnSpc>
            </a:pPr>
            <a:r>
              <a:rPr lang="zh-CN" altLang="en-US" dirty="0" smtClean="0"/>
              <a:t>图像的频率域滤波</a:t>
            </a:r>
            <a:endParaRPr lang="en-US" altLang="zh-CN" dirty="0" smtClean="0"/>
          </a:p>
          <a:p>
            <a:pPr algn="just" eaLnBrk="1" hangingPunct="1">
              <a:lnSpc>
                <a:spcPct val="150000"/>
              </a:lnSpc>
            </a:pPr>
            <a:r>
              <a:rPr lang="zh-CN" altLang="en-US" dirty="0" smtClean="0"/>
              <a:t>图像</a:t>
            </a:r>
            <a:r>
              <a:rPr lang="zh-CN" altLang="en-US" dirty="0" smtClean="0"/>
              <a:t>的正交变换</a:t>
            </a:r>
            <a:endParaRPr lang="en-US" altLang="zh-CN" dirty="0" smtClean="0"/>
          </a:p>
          <a:p>
            <a:pPr algn="just" eaLnBrk="1" hangingPunct="1">
              <a:lnSpc>
                <a:spcPct val="150000"/>
              </a:lnSpc>
            </a:pPr>
            <a:r>
              <a:rPr lang="zh-CN" altLang="en-US" dirty="0" smtClean="0"/>
              <a:t>卷积神经网络的基本结构</a:t>
            </a:r>
            <a:endParaRPr lang="en-US" altLang="zh-CN" dirty="0" smtClean="0"/>
          </a:p>
          <a:p>
            <a:pPr algn="just" eaLnBrk="1" hangingPunct="1">
              <a:lnSpc>
                <a:spcPct val="150000"/>
              </a:lnSpc>
            </a:pPr>
            <a:r>
              <a:rPr lang="zh-CN" altLang="en-US" dirty="0" smtClean="0"/>
              <a:t>点扩散函数的基本概念</a:t>
            </a:r>
            <a:endParaRPr lang="en-US" altLang="zh-CN" dirty="0" smtClean="0"/>
          </a:p>
          <a:p>
            <a:pPr algn="just" eaLnBrk="1" hangingPunct="1">
              <a:lnSpc>
                <a:spcPts val="4500"/>
              </a:lnSpc>
            </a:pPr>
            <a:endParaRPr lang="en-US" dirty="0"/>
          </a:p>
        </p:txBody>
      </p:sp>
    </p:spTree>
    <p:extLst>
      <p:ext uri="{BB962C8B-B14F-4D97-AF65-F5344CB8AC3E}">
        <p14:creationId xmlns:p14="http://schemas.microsoft.com/office/powerpoint/2010/main" val="6429511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263" y="1860550"/>
            <a:ext cx="5195887" cy="28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en-US" altLang="zh-CN" sz="2600" b="1" kern="0" dirty="0" smtClean="0"/>
              <a:t>BLPF</a:t>
            </a:r>
            <a:r>
              <a:rPr lang="zh-CN" altLang="en-US" sz="2600" b="1" kern="0" dirty="0" smtClean="0"/>
              <a:t>的空间域特性</a:t>
            </a:r>
            <a:endParaRPr lang="zh-CN" altLang="en-US" sz="2600" b="1" kern="0" dirty="0"/>
          </a:p>
        </p:txBody>
      </p:sp>
    </p:spTree>
    <p:extLst>
      <p:ext uri="{BB962C8B-B14F-4D97-AF65-F5344CB8AC3E}">
        <p14:creationId xmlns:p14="http://schemas.microsoft.com/office/powerpoint/2010/main" val="24168822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61</a:t>
            </a:fld>
            <a:endParaRPr lang="en-US" dirty="0"/>
          </a:p>
        </p:txBody>
      </p:sp>
      <p:sp>
        <p:nvSpPr>
          <p:cNvPr id="3076" name="Rectangle 3"/>
          <p:cNvSpPr>
            <a:spLocks noGrp="1" noChangeArrowheads="1"/>
          </p:cNvSpPr>
          <p:nvPr>
            <p:ph type="body" idx="1"/>
          </p:nvPr>
        </p:nvSpPr>
        <p:spPr bwMode="auto">
          <a:xfrm>
            <a:off x="2340531" y="1541380"/>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150000"/>
              </a:lnSpc>
            </a:pPr>
            <a:r>
              <a:rPr lang="zh-CN" altLang="en-US" dirty="0" smtClean="0">
                <a:solidFill>
                  <a:schemeClr val="bg1">
                    <a:lumMod val="85000"/>
                  </a:schemeClr>
                </a:solidFill>
              </a:rPr>
              <a:t>图像滤波和高斯滤波器</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图像采样</a:t>
            </a:r>
            <a:r>
              <a:rPr lang="zh-CN" altLang="en-US" dirty="0" smtClean="0">
                <a:solidFill>
                  <a:schemeClr val="bg1">
                    <a:lumMod val="85000"/>
                  </a:schemeClr>
                </a:solidFill>
              </a:rPr>
              <a:t>定理</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的二维离散傅里叶变换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图像的频率域滤波</a:t>
            </a:r>
            <a:endParaRPr lang="en-US" altLang="zh-CN" dirty="0" smtClean="0">
              <a:solidFill>
                <a:schemeClr val="bg1">
                  <a:lumMod val="85000"/>
                </a:schemeClr>
              </a:solidFill>
            </a:endParaRPr>
          </a:p>
          <a:p>
            <a:pPr algn="just" eaLnBrk="1" hangingPunct="1">
              <a:lnSpc>
                <a:spcPct val="150000"/>
              </a:lnSpc>
            </a:pPr>
            <a:r>
              <a:rPr lang="zh-CN" altLang="en-US" dirty="0" smtClean="0"/>
              <a:t>图像</a:t>
            </a:r>
            <a:r>
              <a:rPr lang="zh-CN" altLang="en-US" dirty="0" smtClean="0"/>
              <a:t>的正交变换</a:t>
            </a:r>
            <a:endParaRPr lang="en-US" altLang="zh-CN" dirty="0" smtClean="0"/>
          </a:p>
          <a:p>
            <a:pPr algn="just" eaLnBrk="1" hangingPunct="1">
              <a:lnSpc>
                <a:spcPct val="150000"/>
              </a:lnSpc>
            </a:pPr>
            <a:r>
              <a:rPr lang="zh-CN" altLang="en-US" dirty="0" smtClean="0">
                <a:solidFill>
                  <a:schemeClr val="bg1">
                    <a:lumMod val="85000"/>
                  </a:schemeClr>
                </a:solidFill>
              </a:rPr>
              <a:t>卷积神经网络的基本结构</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点扩散函数的基本概念</a:t>
            </a:r>
            <a:endParaRPr lang="en-US" altLang="zh-CN" dirty="0" smtClean="0">
              <a:solidFill>
                <a:schemeClr val="bg1">
                  <a:lumMod val="85000"/>
                </a:schemeClr>
              </a:solidFill>
            </a:endParaRPr>
          </a:p>
          <a:p>
            <a:pPr algn="just" eaLnBrk="1" hangingPunct="1">
              <a:lnSpc>
                <a:spcPts val="4500"/>
              </a:lnSpc>
            </a:pPr>
            <a:endParaRPr lang="en-US" dirty="0"/>
          </a:p>
        </p:txBody>
      </p:sp>
    </p:spTree>
    <p:extLst>
      <p:ext uri="{BB962C8B-B14F-4D97-AF65-F5344CB8AC3E}">
        <p14:creationId xmlns:p14="http://schemas.microsoft.com/office/powerpoint/2010/main" val="42758976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584" y="1536192"/>
            <a:ext cx="8229600" cy="4525963"/>
          </a:xfrm>
        </p:spPr>
        <p:txBody>
          <a:bodyPr/>
          <a:lstStyle/>
          <a:p>
            <a:r>
              <a:rPr lang="zh-CN" altLang="en-US" dirty="0" smtClean="0"/>
              <a:t>一个定义在域</a:t>
            </a:r>
            <a:r>
              <a:rPr lang="en-US" altLang="zh-CN" i="1" dirty="0" smtClean="0"/>
              <a:t>F</a:t>
            </a:r>
            <a:r>
              <a:rPr lang="zh-CN" altLang="en-US" dirty="0" smtClean="0"/>
              <a:t>上的矢量空间</a:t>
            </a:r>
            <a:r>
              <a:rPr lang="en-US" altLang="zh-CN" i="1" dirty="0" smtClean="0"/>
              <a:t>V</a:t>
            </a:r>
            <a:r>
              <a:rPr lang="en-US" altLang="zh-CN" dirty="0" smtClean="0"/>
              <a:t>, </a:t>
            </a:r>
            <a:r>
              <a:rPr lang="zh-CN" altLang="en-US" dirty="0" smtClean="0"/>
              <a:t>对于所有的</a:t>
            </a:r>
            <a:endParaRPr lang="en-US" altLang="zh-CN" dirty="0" smtClean="0"/>
          </a:p>
          <a:p>
            <a:pPr marL="0" indent="0">
              <a:buNone/>
            </a:pPr>
            <a:r>
              <a:rPr lang="zh-CN" altLang="en-US" dirty="0" smtClean="0"/>
              <a:t>满足如下条件</a:t>
            </a:r>
            <a:endParaRPr lang="en-US" altLang="zh-CN" dirty="0" smtClean="0"/>
          </a:p>
          <a:p>
            <a:endParaRPr lang="en-US" altLang="zh-CN" dirty="0"/>
          </a:p>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62</a:t>
            </a:fld>
            <a:endParaRPr lang="en-US"/>
          </a:p>
        </p:txBody>
      </p:sp>
      <p:sp>
        <p:nvSpPr>
          <p:cNvPr id="5" name="Title 1"/>
          <p:cNvSpPr>
            <a:spLocks noGrp="1"/>
          </p:cNvSpPr>
          <p:nvPr>
            <p:ph type="title"/>
          </p:nvPr>
        </p:nvSpPr>
        <p:spPr>
          <a:xfrm>
            <a:off x="457200" y="556578"/>
            <a:ext cx="8229600" cy="548322"/>
          </a:xfrm>
        </p:spPr>
        <p:txBody>
          <a:bodyPr/>
          <a:lstStyle/>
          <a:p>
            <a:r>
              <a:rPr lang="zh-CN" altLang="en-US" b="1" dirty="0" smtClean="0"/>
              <a:t>矢量空间的基本概念</a:t>
            </a:r>
            <a:endParaRPr lang="en-US" b="1" dirty="0"/>
          </a:p>
        </p:txBody>
      </p:sp>
      <p:graphicFrame>
        <p:nvGraphicFramePr>
          <p:cNvPr id="6" name="对象 5"/>
          <p:cNvGraphicFramePr>
            <a:graphicFrameLocks noChangeAspect="1"/>
          </p:cNvGraphicFramePr>
          <p:nvPr>
            <p:extLst>
              <p:ext uri="{D42A27DB-BD31-4B8C-83A1-F6EECF244321}">
                <p14:modId xmlns:p14="http://schemas.microsoft.com/office/powerpoint/2010/main" val="1664324648"/>
              </p:ext>
            </p:extLst>
          </p:nvPr>
        </p:nvGraphicFramePr>
        <p:xfrm>
          <a:off x="1566672" y="2728975"/>
          <a:ext cx="5565648" cy="3065139"/>
        </p:xfrm>
        <a:graphic>
          <a:graphicData uri="http://schemas.openxmlformats.org/presentationml/2006/ole">
            <mc:AlternateContent xmlns:mc="http://schemas.openxmlformats.org/markup-compatibility/2006">
              <mc:Choice xmlns:v="urn:schemas-microsoft-com:vml" Requires="v">
                <p:oleObj spid="_x0000_s53273" name="Equation" r:id="rId3" imgW="3504960" imgH="1930320" progId="Equation.DSMT4">
                  <p:embed/>
                </p:oleObj>
              </mc:Choice>
              <mc:Fallback>
                <p:oleObj name="Equation" r:id="rId3" imgW="3504960" imgH="1930320" progId="Equation.DSMT4">
                  <p:embed/>
                  <p:pic>
                    <p:nvPicPr>
                      <p:cNvPr id="0" name=""/>
                      <p:cNvPicPr/>
                      <p:nvPr/>
                    </p:nvPicPr>
                    <p:blipFill>
                      <a:blip r:embed="rId4"/>
                      <a:stretch>
                        <a:fillRect/>
                      </a:stretch>
                    </p:blipFill>
                    <p:spPr>
                      <a:xfrm>
                        <a:off x="1566672" y="2728975"/>
                        <a:ext cx="5565648" cy="306513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83334862"/>
              </p:ext>
            </p:extLst>
          </p:nvPr>
        </p:nvGraphicFramePr>
        <p:xfrm>
          <a:off x="6223000" y="1609344"/>
          <a:ext cx="2921000" cy="441325"/>
        </p:xfrm>
        <a:graphic>
          <a:graphicData uri="http://schemas.openxmlformats.org/presentationml/2006/ole">
            <mc:AlternateContent xmlns:mc="http://schemas.openxmlformats.org/markup-compatibility/2006">
              <mc:Choice xmlns:v="urn:schemas-microsoft-com:vml" Requires="v">
                <p:oleObj spid="_x0000_s53274" name="Equation" r:id="rId5" imgW="1346040" imgH="203040" progId="Equation.DSMT4">
                  <p:embed/>
                </p:oleObj>
              </mc:Choice>
              <mc:Fallback>
                <p:oleObj name="Equation" r:id="rId5" imgW="1346040" imgH="203040" progId="Equation.DSMT4">
                  <p:embed/>
                  <p:pic>
                    <p:nvPicPr>
                      <p:cNvPr id="0" name=""/>
                      <p:cNvPicPr/>
                      <p:nvPr/>
                    </p:nvPicPr>
                    <p:blipFill>
                      <a:blip r:embed="rId6"/>
                      <a:stretch>
                        <a:fillRect/>
                      </a:stretch>
                    </p:blipFill>
                    <p:spPr>
                      <a:xfrm>
                        <a:off x="6223000" y="1609344"/>
                        <a:ext cx="2921000" cy="441325"/>
                      </a:xfrm>
                      <a:prstGeom prst="rect">
                        <a:avLst/>
                      </a:prstGeom>
                    </p:spPr>
                  </p:pic>
                </p:oleObj>
              </mc:Fallback>
            </mc:AlternateContent>
          </a:graphicData>
        </a:graphic>
      </p:graphicFrame>
    </p:spTree>
    <p:extLst>
      <p:ext uri="{BB962C8B-B14F-4D97-AF65-F5344CB8AC3E}">
        <p14:creationId xmlns:p14="http://schemas.microsoft.com/office/powerpoint/2010/main" val="1265770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584" y="1536192"/>
            <a:ext cx="8229600" cy="4525963"/>
          </a:xfrm>
        </p:spPr>
        <p:txBody>
          <a:bodyPr/>
          <a:lstStyle/>
          <a:p>
            <a:r>
              <a:rPr lang="zh-CN" altLang="en-US" dirty="0" smtClean="0"/>
              <a:t>如果矢量空间</a:t>
            </a:r>
            <a:r>
              <a:rPr lang="en-US" altLang="zh-CN" i="1" dirty="0" smtClean="0"/>
              <a:t>V</a:t>
            </a:r>
            <a:r>
              <a:rPr lang="zh-CN" altLang="en-US" dirty="0" smtClean="0"/>
              <a:t>满足如下条件则是一个内积空间</a:t>
            </a:r>
            <a:endParaRPr lang="en-US" altLang="zh-CN" dirty="0" smtClean="0"/>
          </a:p>
          <a:p>
            <a:endParaRPr lang="en-US" altLang="zh-CN" dirty="0"/>
          </a:p>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63</a:t>
            </a:fld>
            <a:endParaRPr lang="en-US"/>
          </a:p>
        </p:txBody>
      </p:sp>
      <p:sp>
        <p:nvSpPr>
          <p:cNvPr id="5" name="Title 1"/>
          <p:cNvSpPr>
            <a:spLocks noGrp="1"/>
          </p:cNvSpPr>
          <p:nvPr>
            <p:ph type="title"/>
          </p:nvPr>
        </p:nvSpPr>
        <p:spPr>
          <a:xfrm>
            <a:off x="457200" y="556578"/>
            <a:ext cx="8229600" cy="548322"/>
          </a:xfrm>
        </p:spPr>
        <p:txBody>
          <a:bodyPr/>
          <a:lstStyle/>
          <a:p>
            <a:r>
              <a:rPr lang="zh-CN" altLang="en-US" b="1" dirty="0" smtClean="0"/>
              <a:t>内积空间的基本概念</a:t>
            </a:r>
            <a:endParaRPr lang="en-US" b="1" dirty="0"/>
          </a:p>
        </p:txBody>
      </p:sp>
      <p:graphicFrame>
        <p:nvGraphicFramePr>
          <p:cNvPr id="6" name="对象 5"/>
          <p:cNvGraphicFramePr>
            <a:graphicFrameLocks noChangeAspect="1"/>
          </p:cNvGraphicFramePr>
          <p:nvPr>
            <p:extLst>
              <p:ext uri="{D42A27DB-BD31-4B8C-83A1-F6EECF244321}">
                <p14:modId xmlns:p14="http://schemas.microsoft.com/office/powerpoint/2010/main" val="1263755892"/>
              </p:ext>
            </p:extLst>
          </p:nvPr>
        </p:nvGraphicFramePr>
        <p:xfrm>
          <a:off x="730822" y="2327878"/>
          <a:ext cx="6744406" cy="3039650"/>
        </p:xfrm>
        <a:graphic>
          <a:graphicData uri="http://schemas.openxmlformats.org/presentationml/2006/ole">
            <mc:AlternateContent xmlns:mc="http://schemas.openxmlformats.org/markup-compatibility/2006">
              <mc:Choice xmlns:v="urn:schemas-microsoft-com:vml" Requires="v">
                <p:oleObj spid="_x0000_s54285" name="Equation" r:id="rId3" imgW="2311200" imgH="1041120" progId="Equation.DSMT4">
                  <p:embed/>
                </p:oleObj>
              </mc:Choice>
              <mc:Fallback>
                <p:oleObj name="Equation" r:id="rId3" imgW="2311200" imgH="1041120" progId="Equation.DSMT4">
                  <p:embed/>
                  <p:pic>
                    <p:nvPicPr>
                      <p:cNvPr id="0" name=""/>
                      <p:cNvPicPr/>
                      <p:nvPr/>
                    </p:nvPicPr>
                    <p:blipFill>
                      <a:blip r:embed="rId4"/>
                      <a:stretch>
                        <a:fillRect/>
                      </a:stretch>
                    </p:blipFill>
                    <p:spPr>
                      <a:xfrm>
                        <a:off x="730822" y="2327878"/>
                        <a:ext cx="6744406" cy="3039650"/>
                      </a:xfrm>
                      <a:prstGeom prst="rect">
                        <a:avLst/>
                      </a:prstGeom>
                    </p:spPr>
                  </p:pic>
                </p:oleObj>
              </mc:Fallback>
            </mc:AlternateContent>
          </a:graphicData>
        </a:graphic>
      </p:graphicFrame>
    </p:spTree>
    <p:extLst>
      <p:ext uri="{BB962C8B-B14F-4D97-AF65-F5344CB8AC3E}">
        <p14:creationId xmlns:p14="http://schemas.microsoft.com/office/powerpoint/2010/main" val="2891399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内积空间的单位正交基</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64</a:t>
            </a:fld>
            <a:endParaRPr lang="en-US"/>
          </a:p>
        </p:txBody>
      </p:sp>
      <p:graphicFrame>
        <p:nvGraphicFramePr>
          <p:cNvPr id="5" name="内容占位符 4"/>
          <p:cNvGraphicFramePr>
            <a:graphicFrameLocks noGrp="1" noChangeAspect="1"/>
          </p:cNvGraphicFramePr>
          <p:nvPr>
            <p:ph idx="1"/>
            <p:extLst>
              <p:ext uri="{D42A27DB-BD31-4B8C-83A1-F6EECF244321}">
                <p14:modId xmlns:p14="http://schemas.microsoft.com/office/powerpoint/2010/main" val="1273458569"/>
              </p:ext>
            </p:extLst>
          </p:nvPr>
        </p:nvGraphicFramePr>
        <p:xfrm>
          <a:off x="2057400" y="1299020"/>
          <a:ext cx="4626864" cy="856827"/>
        </p:xfrm>
        <a:graphic>
          <a:graphicData uri="http://schemas.openxmlformats.org/presentationml/2006/ole">
            <mc:AlternateContent xmlns:mc="http://schemas.openxmlformats.org/markup-compatibility/2006">
              <mc:Choice xmlns:v="urn:schemas-microsoft-com:vml" Requires="v">
                <p:oleObj spid="_x0000_s55320" name="Equation" r:id="rId3" imgW="1371600" imgH="253800" progId="Equation.DSMT4">
                  <p:embed/>
                </p:oleObj>
              </mc:Choice>
              <mc:Fallback>
                <p:oleObj name="Equation" r:id="rId3" imgW="1371600" imgH="253800" progId="Equation.DSMT4">
                  <p:embed/>
                  <p:pic>
                    <p:nvPicPr>
                      <p:cNvPr id="0" name=""/>
                      <p:cNvPicPr/>
                      <p:nvPr/>
                    </p:nvPicPr>
                    <p:blipFill>
                      <a:blip r:embed="rId4"/>
                      <a:stretch>
                        <a:fillRect/>
                      </a:stretch>
                    </p:blipFill>
                    <p:spPr>
                      <a:xfrm>
                        <a:off x="2057400" y="1299020"/>
                        <a:ext cx="4626864" cy="856827"/>
                      </a:xfrm>
                      <a:prstGeom prst="rect">
                        <a:avLst/>
                      </a:prstGeom>
                    </p:spPr>
                  </p:pic>
                </p:oleObj>
              </mc:Fallback>
            </mc:AlternateContent>
          </a:graphicData>
        </a:graphic>
      </p:graphicFrame>
      <p:graphicFrame>
        <p:nvGraphicFramePr>
          <p:cNvPr id="6" name="内容占位符 4"/>
          <p:cNvGraphicFramePr>
            <a:graphicFrameLocks noChangeAspect="1"/>
          </p:cNvGraphicFramePr>
          <p:nvPr>
            <p:extLst>
              <p:ext uri="{D42A27DB-BD31-4B8C-83A1-F6EECF244321}">
                <p14:modId xmlns:p14="http://schemas.microsoft.com/office/powerpoint/2010/main" val="1615762764"/>
              </p:ext>
            </p:extLst>
          </p:nvPr>
        </p:nvGraphicFramePr>
        <p:xfrm>
          <a:off x="1965071" y="2720340"/>
          <a:ext cx="4811522" cy="1283425"/>
        </p:xfrm>
        <a:graphic>
          <a:graphicData uri="http://schemas.openxmlformats.org/presentationml/2006/ole">
            <mc:AlternateContent xmlns:mc="http://schemas.openxmlformats.org/markup-compatibility/2006">
              <mc:Choice xmlns:v="urn:schemas-microsoft-com:vml" Requires="v">
                <p:oleObj spid="_x0000_s55321" name="Equation" r:id="rId5" imgW="1714320" imgH="457200" progId="Equation.DSMT4">
                  <p:embed/>
                </p:oleObj>
              </mc:Choice>
              <mc:Fallback>
                <p:oleObj name="Equation" r:id="rId5" imgW="1714320" imgH="457200" progId="Equation.DSMT4">
                  <p:embed/>
                  <p:pic>
                    <p:nvPicPr>
                      <p:cNvPr id="0" name=""/>
                      <p:cNvPicPr/>
                      <p:nvPr/>
                    </p:nvPicPr>
                    <p:blipFill>
                      <a:blip r:embed="rId6"/>
                      <a:stretch>
                        <a:fillRect/>
                      </a:stretch>
                    </p:blipFill>
                    <p:spPr>
                      <a:xfrm>
                        <a:off x="1965071" y="2720340"/>
                        <a:ext cx="4811522" cy="1283425"/>
                      </a:xfrm>
                      <a:prstGeom prst="rect">
                        <a:avLst/>
                      </a:prstGeom>
                    </p:spPr>
                  </p:pic>
                </p:oleObj>
              </mc:Fallback>
            </mc:AlternateContent>
          </a:graphicData>
        </a:graphic>
      </p:graphicFrame>
    </p:spTree>
    <p:extLst>
      <p:ext uri="{BB962C8B-B14F-4D97-AF65-F5344CB8AC3E}">
        <p14:creationId xmlns:p14="http://schemas.microsoft.com/office/powerpoint/2010/main" val="1930217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一维信号的正交变换</a:t>
            </a:r>
            <a:endParaRPr lang="zh-CN" altLang="en-US" b="1" dirty="0"/>
          </a:p>
        </p:txBody>
      </p:sp>
      <p:sp>
        <p:nvSpPr>
          <p:cNvPr id="3" name="内容占位符 2"/>
          <p:cNvSpPr>
            <a:spLocks noGrp="1"/>
          </p:cNvSpPr>
          <p:nvPr>
            <p:ph idx="1"/>
          </p:nvPr>
        </p:nvSpPr>
        <p:spPr/>
        <p:txBody>
          <a:bodyPr/>
          <a:lstStyle/>
          <a:p>
            <a:r>
              <a:rPr lang="zh-CN" altLang="en-US" dirty="0" smtClean="0"/>
              <a:t>定义</a:t>
            </a:r>
            <a:endParaRPr lang="en-US" altLang="zh-CN" dirty="0" smtClean="0"/>
          </a:p>
          <a:p>
            <a:pPr marL="0" indent="0">
              <a:buNone/>
            </a:pPr>
            <a:endParaRPr lang="en-US" altLang="zh-CN" dirty="0"/>
          </a:p>
          <a:p>
            <a:pPr marL="0" indent="0">
              <a:buNone/>
            </a:pP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65</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915267693"/>
              </p:ext>
            </p:extLst>
          </p:nvPr>
        </p:nvGraphicFramePr>
        <p:xfrm>
          <a:off x="2200275" y="1600200"/>
          <a:ext cx="5086350" cy="3692525"/>
        </p:xfrm>
        <a:graphic>
          <a:graphicData uri="http://schemas.openxmlformats.org/presentationml/2006/ole">
            <mc:AlternateContent xmlns:mc="http://schemas.openxmlformats.org/markup-compatibility/2006">
              <mc:Choice xmlns:v="urn:schemas-microsoft-com:vml" Requires="v">
                <p:oleObj spid="_x0000_s56334" name="Equation" r:id="rId3" imgW="2552400" imgH="1854000" progId="Equation.DSMT4">
                  <p:embed/>
                </p:oleObj>
              </mc:Choice>
              <mc:Fallback>
                <p:oleObj name="Equation" r:id="rId3" imgW="2552400" imgH="1854000" progId="Equation.DSMT4">
                  <p:embed/>
                  <p:pic>
                    <p:nvPicPr>
                      <p:cNvPr id="0" name=""/>
                      <p:cNvPicPr/>
                      <p:nvPr/>
                    </p:nvPicPr>
                    <p:blipFill>
                      <a:blip r:embed="rId4"/>
                      <a:stretch>
                        <a:fillRect/>
                      </a:stretch>
                    </p:blipFill>
                    <p:spPr>
                      <a:xfrm>
                        <a:off x="2200275" y="1600200"/>
                        <a:ext cx="5086350" cy="3692525"/>
                      </a:xfrm>
                      <a:prstGeom prst="rect">
                        <a:avLst/>
                      </a:prstGeom>
                    </p:spPr>
                  </p:pic>
                </p:oleObj>
              </mc:Fallback>
            </mc:AlternateContent>
          </a:graphicData>
        </a:graphic>
      </p:graphicFrame>
    </p:spTree>
    <p:extLst>
      <p:ext uri="{BB962C8B-B14F-4D97-AF65-F5344CB8AC3E}">
        <p14:creationId xmlns:p14="http://schemas.microsoft.com/office/powerpoint/2010/main" val="2412295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一维信号的正交变换的矩阵形式</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66</a:t>
            </a:fld>
            <a:endParaRPr lang="en-US"/>
          </a:p>
        </p:txBody>
      </p:sp>
      <p:graphicFrame>
        <p:nvGraphicFramePr>
          <p:cNvPr id="7" name="对象 6"/>
          <p:cNvGraphicFramePr>
            <a:graphicFrameLocks noChangeAspect="1"/>
          </p:cNvGraphicFramePr>
          <p:nvPr>
            <p:extLst>
              <p:ext uri="{D42A27DB-BD31-4B8C-83A1-F6EECF244321}">
                <p14:modId xmlns:p14="http://schemas.microsoft.com/office/powerpoint/2010/main" val="3372085319"/>
              </p:ext>
            </p:extLst>
          </p:nvPr>
        </p:nvGraphicFramePr>
        <p:xfrm>
          <a:off x="566166" y="1643380"/>
          <a:ext cx="1573530" cy="1972158"/>
        </p:xfrm>
        <a:graphic>
          <a:graphicData uri="http://schemas.openxmlformats.org/presentationml/2006/ole">
            <mc:AlternateContent xmlns:mc="http://schemas.openxmlformats.org/markup-compatibility/2006">
              <mc:Choice xmlns:v="urn:schemas-microsoft-com:vml" Requires="v">
                <p:oleObj spid="_x0000_s57400" name="Equation" r:id="rId3" imgW="952200" imgH="1193760" progId="Equation.DSMT4">
                  <p:embed/>
                </p:oleObj>
              </mc:Choice>
              <mc:Fallback>
                <p:oleObj name="Equation" r:id="rId3" imgW="952200" imgH="1193760" progId="Equation.DSMT4">
                  <p:embed/>
                  <p:pic>
                    <p:nvPicPr>
                      <p:cNvPr id="0" name=""/>
                      <p:cNvPicPr/>
                      <p:nvPr/>
                    </p:nvPicPr>
                    <p:blipFill>
                      <a:blip r:embed="rId4"/>
                      <a:stretch>
                        <a:fillRect/>
                      </a:stretch>
                    </p:blipFill>
                    <p:spPr>
                      <a:xfrm>
                        <a:off x="566166" y="1643380"/>
                        <a:ext cx="1573530" cy="197215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83099031"/>
              </p:ext>
            </p:extLst>
          </p:nvPr>
        </p:nvGraphicFramePr>
        <p:xfrm>
          <a:off x="2330450" y="1643063"/>
          <a:ext cx="1698625" cy="1973262"/>
        </p:xfrm>
        <a:graphic>
          <a:graphicData uri="http://schemas.openxmlformats.org/presentationml/2006/ole">
            <mc:AlternateContent xmlns:mc="http://schemas.openxmlformats.org/markup-compatibility/2006">
              <mc:Choice xmlns:v="urn:schemas-microsoft-com:vml" Requires="v">
                <p:oleObj spid="_x0000_s57401" name="Equation" r:id="rId5" imgW="1028520" imgH="1193760" progId="Equation.DSMT4">
                  <p:embed/>
                </p:oleObj>
              </mc:Choice>
              <mc:Fallback>
                <p:oleObj name="Equation" r:id="rId5" imgW="1028520" imgH="1193760" progId="Equation.DSMT4">
                  <p:embed/>
                  <p:pic>
                    <p:nvPicPr>
                      <p:cNvPr id="0" name=""/>
                      <p:cNvPicPr/>
                      <p:nvPr/>
                    </p:nvPicPr>
                    <p:blipFill>
                      <a:blip r:embed="rId6"/>
                      <a:stretch>
                        <a:fillRect/>
                      </a:stretch>
                    </p:blipFill>
                    <p:spPr>
                      <a:xfrm>
                        <a:off x="2330450" y="1643063"/>
                        <a:ext cx="1698625" cy="197326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42371949"/>
              </p:ext>
            </p:extLst>
          </p:nvPr>
        </p:nvGraphicFramePr>
        <p:xfrm>
          <a:off x="6584188" y="1483487"/>
          <a:ext cx="1659465" cy="2316988"/>
        </p:xfrm>
        <a:graphic>
          <a:graphicData uri="http://schemas.openxmlformats.org/presentationml/2006/ole">
            <mc:AlternateContent xmlns:mc="http://schemas.openxmlformats.org/markup-compatibility/2006">
              <mc:Choice xmlns:v="urn:schemas-microsoft-com:vml" Requires="v">
                <p:oleObj spid="_x0000_s57402" name="Equation" r:id="rId7" imgW="672840" imgH="939600" progId="Equation.DSMT4">
                  <p:embed/>
                </p:oleObj>
              </mc:Choice>
              <mc:Fallback>
                <p:oleObj name="Equation" r:id="rId7" imgW="672840" imgH="939600" progId="Equation.DSMT4">
                  <p:embed/>
                  <p:pic>
                    <p:nvPicPr>
                      <p:cNvPr id="0" name=""/>
                      <p:cNvPicPr/>
                      <p:nvPr/>
                    </p:nvPicPr>
                    <p:blipFill>
                      <a:blip r:embed="rId8"/>
                      <a:stretch>
                        <a:fillRect/>
                      </a:stretch>
                    </p:blipFill>
                    <p:spPr>
                      <a:xfrm>
                        <a:off x="6584188" y="1483487"/>
                        <a:ext cx="1659465" cy="231698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360674297"/>
              </p:ext>
            </p:extLst>
          </p:nvPr>
        </p:nvGraphicFramePr>
        <p:xfrm>
          <a:off x="4508500" y="1831975"/>
          <a:ext cx="1825625" cy="1595438"/>
        </p:xfrm>
        <a:graphic>
          <a:graphicData uri="http://schemas.openxmlformats.org/presentationml/2006/ole">
            <mc:AlternateContent xmlns:mc="http://schemas.openxmlformats.org/markup-compatibility/2006">
              <mc:Choice xmlns:v="urn:schemas-microsoft-com:vml" Requires="v">
                <p:oleObj spid="_x0000_s57403" name="Equation" r:id="rId9" imgW="1104840" imgH="965160" progId="Equation.DSMT4">
                  <p:embed/>
                </p:oleObj>
              </mc:Choice>
              <mc:Fallback>
                <p:oleObj name="Equation" r:id="rId9" imgW="1104840" imgH="965160" progId="Equation.DSMT4">
                  <p:embed/>
                  <p:pic>
                    <p:nvPicPr>
                      <p:cNvPr id="0" name=""/>
                      <p:cNvPicPr/>
                      <p:nvPr/>
                    </p:nvPicPr>
                    <p:blipFill>
                      <a:blip r:embed="rId10"/>
                      <a:stretch>
                        <a:fillRect/>
                      </a:stretch>
                    </p:blipFill>
                    <p:spPr>
                      <a:xfrm>
                        <a:off x="4508500" y="1831975"/>
                        <a:ext cx="1825625" cy="15954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68403415"/>
              </p:ext>
            </p:extLst>
          </p:nvPr>
        </p:nvGraphicFramePr>
        <p:xfrm>
          <a:off x="3768724" y="4154487"/>
          <a:ext cx="2101723" cy="1845415"/>
        </p:xfrm>
        <a:graphic>
          <a:graphicData uri="http://schemas.openxmlformats.org/presentationml/2006/ole">
            <mc:AlternateContent xmlns:mc="http://schemas.openxmlformats.org/markup-compatibility/2006">
              <mc:Choice xmlns:v="urn:schemas-microsoft-com:vml" Requires="v">
                <p:oleObj spid="_x0000_s57404" name="Equation" r:id="rId11" imgW="520560" imgH="457200" progId="Equation.DSMT4">
                  <p:embed/>
                </p:oleObj>
              </mc:Choice>
              <mc:Fallback>
                <p:oleObj name="Equation" r:id="rId11" imgW="520560" imgH="457200" progId="Equation.DSMT4">
                  <p:embed/>
                  <p:pic>
                    <p:nvPicPr>
                      <p:cNvPr id="0" name=""/>
                      <p:cNvPicPr/>
                      <p:nvPr/>
                    </p:nvPicPr>
                    <p:blipFill>
                      <a:blip r:embed="rId12"/>
                      <a:stretch>
                        <a:fillRect/>
                      </a:stretch>
                    </p:blipFill>
                    <p:spPr>
                      <a:xfrm>
                        <a:off x="3768724" y="4154487"/>
                        <a:ext cx="2101723" cy="1845415"/>
                      </a:xfrm>
                      <a:prstGeom prst="rect">
                        <a:avLst/>
                      </a:prstGeom>
                    </p:spPr>
                  </p:pic>
                </p:oleObj>
              </mc:Fallback>
            </mc:AlternateContent>
          </a:graphicData>
        </a:graphic>
      </p:graphicFrame>
    </p:spTree>
    <p:extLst>
      <p:ext uri="{BB962C8B-B14F-4D97-AF65-F5344CB8AC3E}">
        <p14:creationId xmlns:p14="http://schemas.microsoft.com/office/powerpoint/2010/main" val="3648427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二</a:t>
            </a:r>
            <a:r>
              <a:rPr lang="zh-CN" altLang="en-US" b="1" dirty="0" smtClean="0"/>
              <a:t>维信号的正交变换的矩阵形式</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67</a:t>
            </a:fld>
            <a:endParaRPr lang="en-US"/>
          </a:p>
        </p:txBody>
      </p:sp>
      <p:graphicFrame>
        <p:nvGraphicFramePr>
          <p:cNvPr id="11" name="对象 10"/>
          <p:cNvGraphicFramePr>
            <a:graphicFrameLocks noChangeAspect="1"/>
          </p:cNvGraphicFramePr>
          <p:nvPr>
            <p:extLst>
              <p:ext uri="{D42A27DB-BD31-4B8C-83A1-F6EECF244321}">
                <p14:modId xmlns:p14="http://schemas.microsoft.com/office/powerpoint/2010/main" val="3627292717"/>
              </p:ext>
            </p:extLst>
          </p:nvPr>
        </p:nvGraphicFramePr>
        <p:xfrm>
          <a:off x="3073718" y="2125282"/>
          <a:ext cx="2614612" cy="1844675"/>
        </p:xfrm>
        <a:graphic>
          <a:graphicData uri="http://schemas.openxmlformats.org/presentationml/2006/ole">
            <mc:AlternateContent xmlns:mc="http://schemas.openxmlformats.org/markup-compatibility/2006">
              <mc:Choice xmlns:v="urn:schemas-microsoft-com:vml" Requires="v">
                <p:oleObj spid="_x0000_s58380" name="Equation" r:id="rId3" imgW="647640" imgH="457200" progId="Equation.DSMT4">
                  <p:embed/>
                </p:oleObj>
              </mc:Choice>
              <mc:Fallback>
                <p:oleObj name="Equation" r:id="rId3" imgW="647640" imgH="457200" progId="Equation.DSMT4">
                  <p:embed/>
                  <p:pic>
                    <p:nvPicPr>
                      <p:cNvPr id="0" name=""/>
                      <p:cNvPicPr/>
                      <p:nvPr/>
                    </p:nvPicPr>
                    <p:blipFill>
                      <a:blip r:embed="rId4"/>
                      <a:stretch>
                        <a:fillRect/>
                      </a:stretch>
                    </p:blipFill>
                    <p:spPr>
                      <a:xfrm>
                        <a:off x="3073718" y="2125282"/>
                        <a:ext cx="2614612" cy="1844675"/>
                      </a:xfrm>
                      <a:prstGeom prst="rect">
                        <a:avLst/>
                      </a:prstGeom>
                    </p:spPr>
                  </p:pic>
                </p:oleObj>
              </mc:Fallback>
            </mc:AlternateContent>
          </a:graphicData>
        </a:graphic>
      </p:graphicFrame>
    </p:spTree>
    <p:extLst>
      <p:ext uri="{BB962C8B-B14F-4D97-AF65-F5344CB8AC3E}">
        <p14:creationId xmlns:p14="http://schemas.microsoft.com/office/powerpoint/2010/main" val="4207903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68</a:t>
            </a:fld>
            <a:endParaRPr lang="en-US" dirty="0"/>
          </a:p>
        </p:txBody>
      </p:sp>
      <p:sp>
        <p:nvSpPr>
          <p:cNvPr id="3076" name="Rectangle 3"/>
          <p:cNvSpPr>
            <a:spLocks noGrp="1" noChangeArrowheads="1"/>
          </p:cNvSpPr>
          <p:nvPr>
            <p:ph type="body" idx="1"/>
          </p:nvPr>
        </p:nvSpPr>
        <p:spPr bwMode="auto">
          <a:xfrm>
            <a:off x="2340531" y="1541380"/>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150000"/>
              </a:lnSpc>
            </a:pPr>
            <a:r>
              <a:rPr lang="zh-CN" altLang="en-US" dirty="0" smtClean="0">
                <a:solidFill>
                  <a:schemeClr val="bg1">
                    <a:lumMod val="85000"/>
                  </a:schemeClr>
                </a:solidFill>
              </a:rPr>
              <a:t>图像滤波和高斯滤波器</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图像采样</a:t>
            </a:r>
            <a:r>
              <a:rPr lang="zh-CN" altLang="en-US" dirty="0" smtClean="0">
                <a:solidFill>
                  <a:schemeClr val="bg1">
                    <a:lumMod val="85000"/>
                  </a:schemeClr>
                </a:solidFill>
              </a:rPr>
              <a:t>定理</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的二维离散傅里叶变换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图像的频率域滤波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的正交变换</a:t>
            </a:r>
            <a:endParaRPr lang="en-US" altLang="zh-CN" dirty="0" smtClean="0">
              <a:solidFill>
                <a:schemeClr val="bg1">
                  <a:lumMod val="85000"/>
                </a:schemeClr>
              </a:solidFill>
            </a:endParaRPr>
          </a:p>
          <a:p>
            <a:pPr algn="just" eaLnBrk="1" hangingPunct="1">
              <a:lnSpc>
                <a:spcPct val="150000"/>
              </a:lnSpc>
            </a:pPr>
            <a:r>
              <a:rPr lang="zh-CN" altLang="en-US" dirty="0" smtClean="0"/>
              <a:t>卷积神经网络的基本结构</a:t>
            </a:r>
            <a:endParaRPr lang="en-US" altLang="zh-CN" dirty="0" smtClean="0"/>
          </a:p>
          <a:p>
            <a:pPr algn="just" eaLnBrk="1" hangingPunct="1">
              <a:lnSpc>
                <a:spcPct val="150000"/>
              </a:lnSpc>
            </a:pPr>
            <a:r>
              <a:rPr lang="zh-CN" altLang="en-US" dirty="0" smtClean="0">
                <a:solidFill>
                  <a:schemeClr val="bg1">
                    <a:lumMod val="85000"/>
                  </a:schemeClr>
                </a:solidFill>
              </a:rPr>
              <a:t>点扩散函数的基本概念</a:t>
            </a:r>
            <a:endParaRPr lang="en-US" altLang="zh-CN" dirty="0" smtClean="0">
              <a:solidFill>
                <a:schemeClr val="bg1">
                  <a:lumMod val="85000"/>
                </a:schemeClr>
              </a:solidFill>
            </a:endParaRPr>
          </a:p>
          <a:p>
            <a:pPr algn="just" eaLnBrk="1" hangingPunct="1">
              <a:lnSpc>
                <a:spcPts val="4500"/>
              </a:lnSpc>
            </a:pPr>
            <a:endParaRPr lang="en-US" dirty="0"/>
          </a:p>
        </p:txBody>
      </p:sp>
    </p:spTree>
    <p:extLst>
      <p:ext uri="{BB962C8B-B14F-4D97-AF65-F5344CB8AC3E}">
        <p14:creationId xmlns:p14="http://schemas.microsoft.com/office/powerpoint/2010/main" val="19286763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生物神经网络</a:t>
            </a:r>
            <a:endParaRPr lang="en-US" b="1"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69</a:t>
            </a:fld>
            <a:endParaRPr lang="en-US"/>
          </a:p>
        </p:txBody>
      </p:sp>
      <p:pic>
        <p:nvPicPr>
          <p:cNvPr id="148482" name="Picture 2" descr="https://sites.google.com/site/mrstevensonstechclassroom/_/rsrc/1382192251863/hl-topics-only/4a-robotics-ai/neural-networks-computational-intelligence/biological%20neor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20" y="1492468"/>
            <a:ext cx="5124954" cy="2819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2476" y="6078039"/>
            <a:ext cx="8939048" cy="461665"/>
          </a:xfrm>
          <a:prstGeom prst="rect">
            <a:avLst/>
          </a:prstGeom>
        </p:spPr>
        <p:txBody>
          <a:bodyPr wrap="square">
            <a:spAutoFit/>
          </a:bodyPr>
          <a:lstStyle/>
          <a:p>
            <a:r>
              <a:rPr lang="en-US" sz="1200" dirty="0">
                <a:hlinkClick r:id="rId3"/>
              </a:rPr>
              <a:t>https://</a:t>
            </a:r>
            <a:r>
              <a:rPr lang="en-US" sz="1200" dirty="0" smtClean="0">
                <a:hlinkClick r:id="rId3"/>
              </a:rPr>
              <a:t>sites.google.com/site/mrstevensonstechclassroom/hl-topics-only/4a-robotics-ai/neural-networks-computational-intelligence</a:t>
            </a:r>
            <a:endParaRPr lang="en-US" sz="1200" dirty="0" smtClean="0"/>
          </a:p>
          <a:p>
            <a:endParaRPr lang="en-US" sz="1200" dirty="0"/>
          </a:p>
        </p:txBody>
      </p:sp>
      <p:pic>
        <p:nvPicPr>
          <p:cNvPr id="148484" name="Picture 4" descr="Image result for neuron netwo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5433" y="3129023"/>
            <a:ext cx="3171367" cy="251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8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7</a:t>
            </a:fld>
            <a:endParaRPr lang="en-US" dirty="0"/>
          </a:p>
        </p:txBody>
      </p:sp>
      <p:sp>
        <p:nvSpPr>
          <p:cNvPr id="3076" name="Rectangle 3"/>
          <p:cNvSpPr>
            <a:spLocks noGrp="1" noChangeArrowheads="1"/>
          </p:cNvSpPr>
          <p:nvPr>
            <p:ph type="body" idx="1"/>
          </p:nvPr>
        </p:nvSpPr>
        <p:spPr bwMode="auto">
          <a:xfrm>
            <a:off x="2340531" y="1541380"/>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150000"/>
              </a:lnSpc>
            </a:pPr>
            <a:r>
              <a:rPr lang="zh-CN" altLang="en-US" dirty="0" smtClean="0"/>
              <a:t>图像滤波和高斯滤波器</a:t>
            </a:r>
            <a:endParaRPr lang="en-US" altLang="zh-CN" dirty="0" smtClean="0"/>
          </a:p>
          <a:p>
            <a:pPr algn="just" eaLnBrk="1" hangingPunct="1">
              <a:lnSpc>
                <a:spcPct val="150000"/>
              </a:lnSpc>
            </a:pPr>
            <a:r>
              <a:rPr lang="zh-CN" altLang="en-US" dirty="0" smtClean="0">
                <a:solidFill>
                  <a:schemeClr val="bg1">
                    <a:lumMod val="85000"/>
                  </a:schemeClr>
                </a:solidFill>
              </a:rPr>
              <a:t>图像采样</a:t>
            </a:r>
            <a:r>
              <a:rPr lang="zh-CN" altLang="en-US" dirty="0" smtClean="0">
                <a:solidFill>
                  <a:schemeClr val="bg1">
                    <a:lumMod val="85000"/>
                  </a:schemeClr>
                </a:solidFill>
              </a:rPr>
              <a:t>定理</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的二维离散傅里叶变换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图像的频率域滤波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的正交变换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卷积神经网络的基本结构</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点扩散函数的基本概念</a:t>
            </a:r>
            <a:endParaRPr lang="en-US" altLang="zh-CN" dirty="0" smtClean="0">
              <a:solidFill>
                <a:schemeClr val="bg1">
                  <a:lumMod val="85000"/>
                </a:schemeClr>
              </a:solidFill>
            </a:endParaRPr>
          </a:p>
          <a:p>
            <a:pPr algn="just" eaLnBrk="1" hangingPunct="1">
              <a:lnSpc>
                <a:spcPts val="4500"/>
              </a:lnSpc>
            </a:pPr>
            <a:endParaRPr lang="en-US" dirty="0"/>
          </a:p>
        </p:txBody>
      </p:sp>
    </p:spTree>
    <p:extLst>
      <p:ext uri="{BB962C8B-B14F-4D97-AF65-F5344CB8AC3E}">
        <p14:creationId xmlns:p14="http://schemas.microsoft.com/office/powerpoint/2010/main" val="40042911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生物与人工神经网络的比较</a:t>
            </a:r>
            <a:endParaRPr lang="en-US" b="1"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70</a:t>
            </a:fld>
            <a:endParaRPr lang="en-US"/>
          </a:p>
        </p:txBody>
      </p:sp>
      <p:pic>
        <p:nvPicPr>
          <p:cNvPr id="149506" name="Picture 2" descr="https://54e779d2-a-62cb3a1a-s-sites.googlegroups.com/site/mrstevensonstechclassroom/hl-topics-only/4a-robotics-ai/neural-networks-computational-intelligence/Biological%20vs%20artificial%20neuron.jpeg?attachauth=ANoY7cqfQt3ZHmWFCGf1OWAkUJc7UWjwUNebDmRkquYfllDfFWK3hX6MXZHZdw0gvtjh9sWyZCQ5WBIp89A4un5UOqnbzXPrzAjGZ7ZWb_sjAVDNLcYdLvS8bcuu0A-6u8XBm03bFYTSGGtWJ24BIc8et8NH-xlUGr56ZZ4FoysC-at6F-RqG3rxPxkFr0MTICFzjm5Pe3MjL067OJO_qRXLXoadG7XWk5RgQUecqqgyjWM_0GdjzTFqBAMYiY1MyO2dmsuP-f_CHcxdMu5tbphck-RvtCXSTLyhgh8IVFCySiyx7cyx3LM6vVSuq7-O1MCbcmCnN9WAYTPUyM-8KurUmgr85Su-Q0DjDXdqc6W4bxWS96Sbsck%3D&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2" y="1597517"/>
            <a:ext cx="6962775" cy="36766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476" y="6078039"/>
            <a:ext cx="8939048" cy="461665"/>
          </a:xfrm>
          <a:prstGeom prst="rect">
            <a:avLst/>
          </a:prstGeom>
        </p:spPr>
        <p:txBody>
          <a:bodyPr wrap="square">
            <a:spAutoFit/>
          </a:bodyPr>
          <a:lstStyle/>
          <a:p>
            <a:r>
              <a:rPr lang="en-US" sz="1200" dirty="0">
                <a:hlinkClick r:id="rId3"/>
              </a:rPr>
              <a:t>https://</a:t>
            </a:r>
            <a:r>
              <a:rPr lang="en-US" sz="1200" dirty="0" smtClean="0">
                <a:hlinkClick r:id="rId3"/>
              </a:rPr>
              <a:t>sites.google.com/site/mrstevensonstechclassroom/hl-topics-only/4a-robotics-ai/neural-networks-computational-intelligence</a:t>
            </a:r>
            <a:endParaRPr lang="en-US" sz="1200" dirty="0" smtClean="0"/>
          </a:p>
          <a:p>
            <a:endParaRPr lang="en-US" sz="1200" dirty="0"/>
          </a:p>
        </p:txBody>
      </p:sp>
    </p:spTree>
    <p:extLst>
      <p:ext uri="{BB962C8B-B14F-4D97-AF65-F5344CB8AC3E}">
        <p14:creationId xmlns:p14="http://schemas.microsoft.com/office/powerpoint/2010/main" val="34947428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一个人工神经元模型</a:t>
            </a:r>
            <a:endParaRPr lang="en-US" b="1"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71</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748" y="1788675"/>
            <a:ext cx="898525"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248" y="1663262"/>
            <a:ext cx="33147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186" y="5764432"/>
            <a:ext cx="49371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6748" y="3882856"/>
            <a:ext cx="5638800" cy="183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67435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5594"/>
            <a:ext cx="9144000" cy="523525"/>
          </a:xfrm>
        </p:spPr>
        <p:txBody>
          <a:bodyPr/>
          <a:lstStyle/>
          <a:p>
            <a:r>
              <a:rPr lang="zh-CN" altLang="en-US" b="1" dirty="0" smtClean="0"/>
              <a:t>全连接前馈人工神经网络</a:t>
            </a:r>
            <a:endParaRPr lang="en-US" b="1"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72</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835" y="2381679"/>
            <a:ext cx="747378" cy="167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760" y="1570466"/>
            <a:ext cx="3850290" cy="4925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16157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感受野的概念性介绍</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73</a:t>
            </a:fld>
            <a:endParaRPr lang="en-US"/>
          </a:p>
        </p:txBody>
      </p:sp>
      <p:pic>
        <p:nvPicPr>
          <p:cNvPr id="3074" name="Picture 2" descr="Image result for receptive 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813" y="1380322"/>
            <a:ext cx="3450653" cy="2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8877" y="4308596"/>
            <a:ext cx="3080524" cy="1744828"/>
          </a:xfrm>
          <a:prstGeom prst="rect">
            <a:avLst/>
          </a:prstGeom>
        </p:spPr>
      </p:pic>
      <p:sp>
        <p:nvSpPr>
          <p:cNvPr id="6" name="矩形 5"/>
          <p:cNvSpPr/>
          <p:nvPr/>
        </p:nvSpPr>
        <p:spPr>
          <a:xfrm>
            <a:off x="0" y="6053424"/>
            <a:ext cx="9173358" cy="338554"/>
          </a:xfrm>
          <a:prstGeom prst="rect">
            <a:avLst/>
          </a:prstGeom>
        </p:spPr>
        <p:txBody>
          <a:bodyPr wrap="square">
            <a:spAutoFit/>
          </a:bodyPr>
          <a:lstStyle/>
          <a:p>
            <a:r>
              <a:rPr lang="en-US" altLang="zh-CN" sz="1600" dirty="0">
                <a:hlinkClick r:id="rId4"/>
              </a:rPr>
              <a:t>https://www.cns.nyu.edu/~david/courses/perception/lecturenotes/ganglion/ganglion.html</a:t>
            </a:r>
            <a:endParaRPr lang="zh-CN" altLang="en-US" sz="1600" dirty="0"/>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596" y="1402916"/>
            <a:ext cx="4787097" cy="3590323"/>
          </a:xfrm>
          <a:prstGeom prst="rect">
            <a:avLst/>
          </a:prstGeom>
        </p:spPr>
      </p:pic>
    </p:spTree>
    <p:extLst>
      <p:ext uri="{BB962C8B-B14F-4D97-AF65-F5344CB8AC3E}">
        <p14:creationId xmlns:p14="http://schemas.microsoft.com/office/powerpoint/2010/main" val="37512910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卷积神经网络示例：</a:t>
            </a:r>
            <a:r>
              <a:rPr lang="en-US" b="1" dirty="0" err="1" smtClean="0"/>
              <a:t>LeNet</a:t>
            </a:r>
            <a:r>
              <a:rPr lang="en-US" b="1" dirty="0" smtClean="0"/>
              <a:t> </a:t>
            </a:r>
            <a:endParaRPr lang="en-US" b="1"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74</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463" y="1271382"/>
            <a:ext cx="6418338" cy="1986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951" y="3560355"/>
            <a:ext cx="2921307" cy="247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37703" y="5933950"/>
            <a:ext cx="4906297" cy="461665"/>
          </a:xfrm>
          <a:prstGeom prst="rect">
            <a:avLst/>
          </a:prstGeom>
        </p:spPr>
        <p:txBody>
          <a:bodyPr wrap="square">
            <a:spAutoFit/>
          </a:bodyPr>
          <a:lstStyle/>
          <a:p>
            <a:r>
              <a:rPr lang="en-US" sz="1200" dirty="0">
                <a:solidFill>
                  <a:srgbClr val="000000"/>
                </a:solidFill>
                <a:latin typeface="Times New Roman" panose="02020603050405020304" pitchFamily="18" charset="0"/>
              </a:rPr>
              <a:t>Y. </a:t>
            </a:r>
            <a:r>
              <a:rPr lang="en-US" sz="1200" dirty="0" err="1">
                <a:solidFill>
                  <a:srgbClr val="000000"/>
                </a:solidFill>
                <a:latin typeface="Times New Roman" panose="02020603050405020304" pitchFamily="18" charset="0"/>
              </a:rPr>
              <a:t>LeCun</a:t>
            </a:r>
            <a:r>
              <a:rPr lang="en-US" sz="1200" dirty="0">
                <a:solidFill>
                  <a:srgbClr val="000000"/>
                </a:solidFill>
                <a:latin typeface="Times New Roman" panose="02020603050405020304" pitchFamily="18" charset="0"/>
              </a:rPr>
              <a:t>, L. </a:t>
            </a:r>
            <a:r>
              <a:rPr lang="en-US" sz="1200" dirty="0" err="1">
                <a:solidFill>
                  <a:srgbClr val="000000"/>
                </a:solidFill>
                <a:latin typeface="Times New Roman" panose="02020603050405020304" pitchFamily="18" charset="0"/>
              </a:rPr>
              <a:t>Bottou</a:t>
            </a:r>
            <a:r>
              <a:rPr lang="en-US" sz="1200" dirty="0">
                <a:solidFill>
                  <a:srgbClr val="000000"/>
                </a:solidFill>
                <a:latin typeface="Times New Roman" panose="02020603050405020304" pitchFamily="18" charset="0"/>
              </a:rPr>
              <a:t>, Y. </a:t>
            </a:r>
            <a:r>
              <a:rPr lang="en-US" sz="1200" dirty="0" err="1">
                <a:solidFill>
                  <a:srgbClr val="000000"/>
                </a:solidFill>
                <a:latin typeface="Times New Roman" panose="02020603050405020304" pitchFamily="18" charset="0"/>
              </a:rPr>
              <a:t>Bengio</a:t>
            </a:r>
            <a:r>
              <a:rPr lang="en-US" sz="1200" dirty="0">
                <a:solidFill>
                  <a:srgbClr val="000000"/>
                </a:solidFill>
                <a:latin typeface="Times New Roman" panose="02020603050405020304" pitchFamily="18" charset="0"/>
              </a:rPr>
              <a:t>, and P. </a:t>
            </a:r>
            <a:r>
              <a:rPr lang="en-US" sz="1200" dirty="0" err="1">
                <a:solidFill>
                  <a:srgbClr val="000000"/>
                </a:solidFill>
                <a:latin typeface="Times New Roman" panose="02020603050405020304" pitchFamily="18" charset="0"/>
              </a:rPr>
              <a:t>Haffner</a:t>
            </a:r>
            <a:r>
              <a:rPr lang="en-US" sz="1200" dirty="0">
                <a:solidFill>
                  <a:srgbClr val="000000"/>
                </a:solidFill>
                <a:latin typeface="Times New Roman" panose="02020603050405020304" pitchFamily="18" charset="0"/>
              </a:rPr>
              <a:t>. Gradient-based learning applied to document </a:t>
            </a:r>
            <a:r>
              <a:rPr lang="en-US" sz="1200" dirty="0" err="1">
                <a:solidFill>
                  <a:srgbClr val="000000"/>
                </a:solidFill>
                <a:latin typeface="Times New Roman" panose="02020603050405020304" pitchFamily="18" charset="0"/>
              </a:rPr>
              <a:t>recognition.</a:t>
            </a:r>
            <a:r>
              <a:rPr lang="en-US" sz="1200" i="1" dirty="0" err="1">
                <a:solidFill>
                  <a:srgbClr val="000000"/>
                </a:solidFill>
                <a:latin typeface="Times New Roman" panose="02020603050405020304" pitchFamily="18" charset="0"/>
              </a:rPr>
              <a:t>Proceedings</a:t>
            </a:r>
            <a:r>
              <a:rPr lang="en-US" sz="1200" i="1" dirty="0">
                <a:solidFill>
                  <a:srgbClr val="000000"/>
                </a:solidFill>
                <a:latin typeface="Times New Roman" panose="02020603050405020304" pitchFamily="18" charset="0"/>
              </a:rPr>
              <a:t> of the IEEE</a:t>
            </a:r>
            <a:r>
              <a:rPr lang="en-US" sz="1200" dirty="0">
                <a:solidFill>
                  <a:srgbClr val="000000"/>
                </a:solidFill>
                <a:latin typeface="Times New Roman" panose="02020603050405020304" pitchFamily="18" charset="0"/>
              </a:rPr>
              <a:t>, </a:t>
            </a:r>
            <a:r>
              <a:rPr lang="en-US" sz="1200" dirty="0" err="1">
                <a:solidFill>
                  <a:srgbClr val="000000"/>
                </a:solidFill>
                <a:latin typeface="Times New Roman" panose="02020603050405020304" pitchFamily="18" charset="0"/>
              </a:rPr>
              <a:t>november</a:t>
            </a:r>
            <a:r>
              <a:rPr lang="en-US" sz="1200" dirty="0">
                <a:solidFill>
                  <a:srgbClr val="000000"/>
                </a:solidFill>
                <a:latin typeface="Times New Roman" panose="02020603050405020304" pitchFamily="18" charset="0"/>
              </a:rPr>
              <a:t> 1998.</a:t>
            </a:r>
            <a:endParaRPr lang="en-US" sz="1200" dirty="0"/>
          </a:p>
        </p:txBody>
      </p:sp>
      <p:sp>
        <p:nvSpPr>
          <p:cNvPr id="8" name="Rectangle 7"/>
          <p:cNvSpPr/>
          <p:nvPr/>
        </p:nvSpPr>
        <p:spPr>
          <a:xfrm>
            <a:off x="6061902" y="5525738"/>
            <a:ext cx="2810385" cy="307777"/>
          </a:xfrm>
          <a:prstGeom prst="rect">
            <a:avLst/>
          </a:prstGeom>
        </p:spPr>
        <p:txBody>
          <a:bodyPr wrap="none">
            <a:spAutoFit/>
          </a:bodyPr>
          <a:lstStyle/>
          <a:p>
            <a:r>
              <a:rPr lang="en-US" sz="1400" dirty="0"/>
              <a:t>http://yann.lecun.com/exdb/lenet/</a:t>
            </a:r>
          </a:p>
        </p:txBody>
      </p:sp>
    </p:spTree>
    <p:extLst>
      <p:ext uri="{BB962C8B-B14F-4D97-AF65-F5344CB8AC3E}">
        <p14:creationId xmlns:p14="http://schemas.microsoft.com/office/powerpoint/2010/main" val="4323924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fld id="{9B89EB30-6DF5-4EC2-920F-4F4CDF5128AF}" type="slidenum">
              <a:rPr lang="en-US" smtClean="0"/>
              <a:pPr/>
              <a:t>75</a:t>
            </a:fld>
            <a:endParaRPr lang="en-US" smtClean="0"/>
          </a:p>
        </p:txBody>
      </p:sp>
      <p:sp>
        <p:nvSpPr>
          <p:cNvPr id="136197" name="Rectangle 5"/>
          <p:cNvSpPr>
            <a:spLocks noChangeArrowheads="1"/>
          </p:cNvSpPr>
          <p:nvPr/>
        </p:nvSpPr>
        <p:spPr bwMode="auto">
          <a:xfrm>
            <a:off x="685800" y="2819400"/>
            <a:ext cx="7905750" cy="11430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r>
              <a:rPr lang="zh-CN" altLang="en-US" sz="3200" b="1" dirty="0" smtClean="0">
                <a:solidFill>
                  <a:srgbClr val="FF3300"/>
                </a:solidFill>
                <a:ea typeface="宋体" pitchFamily="2" charset="-122"/>
                <a:cs typeface="Arial" charset="0"/>
              </a:rPr>
              <a:t>卷积神经网络简介</a:t>
            </a:r>
            <a:endParaRPr lang="zh-CN" altLang="en-US" sz="3200" b="1" dirty="0">
              <a:solidFill>
                <a:srgbClr val="FF3300"/>
              </a:solidFill>
              <a:ea typeface="宋体" pitchFamily="2" charset="-122"/>
              <a:cs typeface="Arial" charset="0"/>
            </a:endParaRPr>
          </a:p>
        </p:txBody>
      </p:sp>
    </p:spTree>
    <p:extLst>
      <p:ext uri="{BB962C8B-B14F-4D97-AF65-F5344CB8AC3E}">
        <p14:creationId xmlns:p14="http://schemas.microsoft.com/office/powerpoint/2010/main" val="34022810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参考文献</a:t>
            </a:r>
            <a:endParaRPr lang="en-US" b="1"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76</a:t>
            </a:fld>
            <a:endParaRPr lang="en-US"/>
          </a:p>
        </p:txBody>
      </p:sp>
      <p:sp>
        <p:nvSpPr>
          <p:cNvPr id="3" name="文本框 2"/>
          <p:cNvSpPr txBox="1"/>
          <p:nvPr/>
        </p:nvSpPr>
        <p:spPr>
          <a:xfrm>
            <a:off x="719191" y="1695236"/>
            <a:ext cx="6904234" cy="3785652"/>
          </a:xfrm>
          <a:prstGeom prst="rect">
            <a:avLst/>
          </a:prstGeom>
          <a:noFill/>
        </p:spPr>
        <p:txBody>
          <a:bodyPr wrap="square" rtlCol="0">
            <a:spAutoFit/>
          </a:bodyPr>
          <a:lstStyle/>
          <a:p>
            <a:pPr marL="342900" indent="-342900">
              <a:buFont typeface="Arial" panose="020B0604020202020204" pitchFamily="34" charset="0"/>
              <a:buChar char="•"/>
            </a:pPr>
            <a:r>
              <a:rPr lang="en-US" altLang="zh-CN" dirty="0" smtClean="0">
                <a:hlinkClick r:id="rId2"/>
              </a:rPr>
              <a:t>Convolutional neural network for visual recognition</a:t>
            </a:r>
            <a:r>
              <a:rPr lang="en-US" altLang="zh-CN" dirty="0">
                <a:hlinkClick r:id="rId2"/>
              </a:rPr>
              <a:t/>
            </a:r>
            <a:br>
              <a:rPr lang="en-US" altLang="zh-CN" dirty="0">
                <a:hlinkClick r:id="rId2"/>
              </a:rPr>
            </a:br>
            <a:r>
              <a:rPr lang="en-US" altLang="zh-CN" dirty="0" smtClean="0">
                <a:hlinkClick r:id="rId2"/>
              </a:rPr>
              <a:t/>
            </a:r>
            <a:br>
              <a:rPr lang="en-US" altLang="zh-CN" dirty="0" smtClean="0">
                <a:hlinkClick r:id="rId2"/>
              </a:rPr>
            </a:br>
            <a:r>
              <a:rPr lang="en-US" altLang="zh-CN" dirty="0" smtClean="0">
                <a:hlinkClick r:id="rId2"/>
              </a:rPr>
              <a:t>http</a:t>
            </a:r>
            <a:r>
              <a:rPr lang="en-US" altLang="zh-CN" dirty="0">
                <a:hlinkClick r:id="rId2"/>
              </a:rPr>
              <a:t>://cs231n.stanford.edu</a:t>
            </a:r>
            <a:r>
              <a:rPr lang="en-US" altLang="zh-CN" dirty="0" smtClean="0">
                <a:hlinkClick r:id="rId2"/>
              </a:rPr>
              <a:t>/</a:t>
            </a:r>
            <a:endParaRPr lang="en-US" altLang="zh-CN" dirty="0" smtClean="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en-US" altLang="zh-CN" dirty="0" err="1" smtClean="0"/>
              <a:t>LeCun</a:t>
            </a:r>
            <a:r>
              <a:rPr lang="en-US" altLang="zh-CN" dirty="0" smtClean="0"/>
              <a:t>, </a:t>
            </a:r>
            <a:r>
              <a:rPr lang="en-US" altLang="zh-CN" dirty="0" err="1" smtClean="0"/>
              <a:t>Bengio</a:t>
            </a:r>
            <a:r>
              <a:rPr lang="en-US" altLang="zh-CN" dirty="0" smtClean="0"/>
              <a:t>, Hinton, Deep Learning,</a:t>
            </a:r>
            <a:r>
              <a:rPr lang="en-US" altLang="zh-CN" i="1" dirty="0" smtClean="0"/>
              <a:t> Nature</a:t>
            </a:r>
            <a:r>
              <a:rPr lang="en-US" altLang="zh-CN" dirty="0" smtClean="0"/>
              <a:t>, 2015.</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err="1" smtClean="0"/>
              <a:t>Zeiler</a:t>
            </a:r>
            <a:r>
              <a:rPr lang="en-US" altLang="zh-CN" dirty="0" smtClean="0"/>
              <a:t> &amp; Fergus, Visualizing and understanding Convolutional Networks,</a:t>
            </a:r>
            <a:r>
              <a:rPr lang="en-US" altLang="zh-CN" i="1" dirty="0" smtClean="0"/>
              <a:t> ECCV </a:t>
            </a:r>
            <a:r>
              <a:rPr lang="en-US" altLang="zh-CN" dirty="0" smtClean="0"/>
              <a:t>2014</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endParaRPr lang="zh-CN" altLang="en-US" dirty="0"/>
          </a:p>
        </p:txBody>
      </p:sp>
    </p:spTree>
    <p:extLst>
      <p:ext uri="{BB962C8B-B14F-4D97-AF65-F5344CB8AC3E}">
        <p14:creationId xmlns:p14="http://schemas.microsoft.com/office/powerpoint/2010/main" val="3038603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卷积神经网络概述</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77</a:t>
            </a:fld>
            <a:endParaRPr lang="en-US"/>
          </a:p>
        </p:txBody>
      </p:sp>
      <p:pic>
        <p:nvPicPr>
          <p:cNvPr id="5" name="图片 4"/>
          <p:cNvPicPr>
            <a:picLocks noChangeAspect="1"/>
          </p:cNvPicPr>
          <p:nvPr/>
        </p:nvPicPr>
        <p:blipFill>
          <a:blip r:embed="rId2"/>
          <a:stretch>
            <a:fillRect/>
          </a:stretch>
        </p:blipFill>
        <p:spPr>
          <a:xfrm>
            <a:off x="541642" y="1454029"/>
            <a:ext cx="6396301" cy="2018400"/>
          </a:xfrm>
          <a:prstGeom prst="rect">
            <a:avLst/>
          </a:prstGeom>
        </p:spPr>
      </p:pic>
      <p:pic>
        <p:nvPicPr>
          <p:cNvPr id="6" name="图片 5"/>
          <p:cNvPicPr>
            <a:picLocks noChangeAspect="1"/>
          </p:cNvPicPr>
          <p:nvPr/>
        </p:nvPicPr>
        <p:blipFill>
          <a:blip r:embed="rId3"/>
          <a:stretch>
            <a:fillRect/>
          </a:stretch>
        </p:blipFill>
        <p:spPr>
          <a:xfrm>
            <a:off x="498537" y="3609775"/>
            <a:ext cx="6975676" cy="2679600"/>
          </a:xfrm>
          <a:prstGeom prst="rect">
            <a:avLst/>
          </a:prstGeom>
        </p:spPr>
      </p:pic>
    </p:spTree>
    <p:extLst>
      <p:ext uri="{BB962C8B-B14F-4D97-AF65-F5344CB8AC3E}">
        <p14:creationId xmlns:p14="http://schemas.microsoft.com/office/powerpoint/2010/main" val="7537261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78</a:t>
            </a:fld>
            <a:endParaRPr lang="en-US"/>
          </a:p>
        </p:txBody>
      </p:sp>
      <p:pic>
        <p:nvPicPr>
          <p:cNvPr id="5" name="图片 4"/>
          <p:cNvPicPr>
            <a:picLocks noChangeAspect="1"/>
          </p:cNvPicPr>
          <p:nvPr/>
        </p:nvPicPr>
        <p:blipFill>
          <a:blip r:embed="rId2"/>
          <a:stretch>
            <a:fillRect/>
          </a:stretch>
        </p:blipFill>
        <p:spPr>
          <a:xfrm>
            <a:off x="457200" y="1593574"/>
            <a:ext cx="8319826" cy="4413801"/>
          </a:xfrm>
          <a:prstGeom prst="rect">
            <a:avLst/>
          </a:prstGeom>
        </p:spPr>
      </p:pic>
      <p:sp>
        <p:nvSpPr>
          <p:cNvPr id="6" name="标题 1"/>
          <p:cNvSpPr>
            <a:spLocks noGrp="1"/>
          </p:cNvSpPr>
          <p:nvPr>
            <p:ph type="title"/>
          </p:nvPr>
        </p:nvSpPr>
        <p:spPr>
          <a:xfrm>
            <a:off x="457200" y="556578"/>
            <a:ext cx="8229600" cy="548322"/>
          </a:xfrm>
        </p:spPr>
        <p:txBody>
          <a:bodyPr/>
          <a:lstStyle/>
          <a:p>
            <a:r>
              <a:rPr lang="zh-CN" altLang="en-US" b="1" dirty="0" smtClean="0"/>
              <a:t>卷积神经网络的神经生物学基础</a:t>
            </a:r>
            <a:endParaRPr lang="zh-CN" altLang="en-US" b="1" dirty="0"/>
          </a:p>
        </p:txBody>
      </p:sp>
    </p:spTree>
    <p:extLst>
      <p:ext uri="{BB962C8B-B14F-4D97-AF65-F5344CB8AC3E}">
        <p14:creationId xmlns:p14="http://schemas.microsoft.com/office/powerpoint/2010/main" val="34699021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79</a:t>
            </a:fld>
            <a:endParaRPr lang="en-US"/>
          </a:p>
        </p:txBody>
      </p:sp>
      <p:pic>
        <p:nvPicPr>
          <p:cNvPr id="5" name="图片 4"/>
          <p:cNvPicPr>
            <a:picLocks noChangeAspect="1"/>
          </p:cNvPicPr>
          <p:nvPr/>
        </p:nvPicPr>
        <p:blipFill>
          <a:blip r:embed="rId2"/>
          <a:stretch>
            <a:fillRect/>
          </a:stretch>
        </p:blipFill>
        <p:spPr>
          <a:xfrm>
            <a:off x="457200" y="1242047"/>
            <a:ext cx="4885363" cy="1286528"/>
          </a:xfrm>
          <a:prstGeom prst="rect">
            <a:avLst/>
          </a:prstGeom>
        </p:spPr>
      </p:pic>
      <p:pic>
        <p:nvPicPr>
          <p:cNvPr id="6" name="图片 5"/>
          <p:cNvPicPr>
            <a:picLocks noChangeAspect="1"/>
          </p:cNvPicPr>
          <p:nvPr/>
        </p:nvPicPr>
        <p:blipFill>
          <a:blip r:embed="rId3"/>
          <a:stretch>
            <a:fillRect/>
          </a:stretch>
        </p:blipFill>
        <p:spPr>
          <a:xfrm>
            <a:off x="457200" y="2528575"/>
            <a:ext cx="4862188" cy="1175841"/>
          </a:xfrm>
          <a:prstGeom prst="rect">
            <a:avLst/>
          </a:prstGeom>
        </p:spPr>
      </p:pic>
      <p:pic>
        <p:nvPicPr>
          <p:cNvPr id="7" name="图片 6"/>
          <p:cNvPicPr>
            <a:picLocks noChangeAspect="1"/>
          </p:cNvPicPr>
          <p:nvPr/>
        </p:nvPicPr>
        <p:blipFill>
          <a:blip r:embed="rId4"/>
          <a:stretch>
            <a:fillRect/>
          </a:stretch>
        </p:blipFill>
        <p:spPr>
          <a:xfrm>
            <a:off x="3029219" y="4054992"/>
            <a:ext cx="5888749" cy="2187778"/>
          </a:xfrm>
          <a:prstGeom prst="rect">
            <a:avLst/>
          </a:prstGeom>
        </p:spPr>
      </p:pic>
      <p:sp>
        <p:nvSpPr>
          <p:cNvPr id="8" name="标题 1"/>
          <p:cNvSpPr>
            <a:spLocks noGrp="1"/>
          </p:cNvSpPr>
          <p:nvPr>
            <p:ph type="title"/>
          </p:nvPr>
        </p:nvSpPr>
        <p:spPr>
          <a:xfrm>
            <a:off x="457200" y="556578"/>
            <a:ext cx="8229600" cy="548322"/>
          </a:xfrm>
        </p:spPr>
        <p:txBody>
          <a:bodyPr/>
          <a:lstStyle/>
          <a:p>
            <a:r>
              <a:rPr lang="zh-CN" altLang="en-US" b="1" dirty="0" smtClean="0"/>
              <a:t>为什么采用卷积神经网络？</a:t>
            </a:r>
            <a:endParaRPr lang="zh-CN" altLang="en-US" b="1" dirty="0"/>
          </a:p>
        </p:txBody>
      </p:sp>
    </p:spTree>
    <p:extLst>
      <p:ext uri="{BB962C8B-B14F-4D97-AF65-F5344CB8AC3E}">
        <p14:creationId xmlns:p14="http://schemas.microsoft.com/office/powerpoint/2010/main" val="2941799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E1F7373-823E-4CA1-A405-CD177EA3096F}" type="slidenum">
              <a:rPr lang="en-US" smtClean="0"/>
              <a:pPr>
                <a:defRPr/>
              </a:pPr>
              <a:t>8</a:t>
            </a:fld>
            <a:endParaRPr lang="en-US"/>
          </a:p>
        </p:txBody>
      </p:sp>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图像的空间滤波：基本概念</a:t>
            </a:r>
            <a:endParaRPr lang="zh-CN" altLang="en-US" sz="2600" b="1" kern="0"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299988"/>
            <a:ext cx="3902075" cy="421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39" y="5903511"/>
            <a:ext cx="59197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2256720834"/>
              </p:ext>
            </p:extLst>
          </p:nvPr>
        </p:nvGraphicFramePr>
        <p:xfrm>
          <a:off x="4594225" y="3845174"/>
          <a:ext cx="4371975" cy="1444625"/>
        </p:xfrm>
        <a:graphic>
          <a:graphicData uri="http://schemas.openxmlformats.org/presentationml/2006/ole">
            <mc:AlternateContent xmlns:mc="http://schemas.openxmlformats.org/markup-compatibility/2006">
              <mc:Choice xmlns:v="urn:schemas-microsoft-com:vml" Requires="v">
                <p:oleObj spid="_x0000_s42173" name="Equation" r:id="rId5" imgW="2616120" imgH="863280" progId="Equation.DSMT4">
                  <p:embed/>
                </p:oleObj>
              </mc:Choice>
              <mc:Fallback>
                <p:oleObj name="Equation" r:id="rId5" imgW="2616120" imgH="863280" progId="Equation.DSMT4">
                  <p:embed/>
                  <p:pic>
                    <p:nvPicPr>
                      <p:cNvPr id="0" name=""/>
                      <p:cNvPicPr/>
                      <p:nvPr/>
                    </p:nvPicPr>
                    <p:blipFill>
                      <a:blip r:embed="rId6"/>
                      <a:stretch>
                        <a:fillRect/>
                      </a:stretch>
                    </p:blipFill>
                    <p:spPr>
                      <a:xfrm>
                        <a:off x="4594225" y="3845174"/>
                        <a:ext cx="4371975" cy="1444625"/>
                      </a:xfrm>
                      <a:prstGeom prst="rect">
                        <a:avLst/>
                      </a:prstGeom>
                    </p:spPr>
                  </p:pic>
                </p:oleObj>
              </mc:Fallback>
            </mc:AlternateContent>
          </a:graphicData>
        </a:graphic>
      </p:graphicFrame>
      <p:graphicFrame>
        <p:nvGraphicFramePr>
          <p:cNvPr id="7" name="对象 6"/>
          <p:cNvGraphicFramePr>
            <a:graphicFrameLocks noChangeAspect="1"/>
          </p:cNvGraphicFramePr>
          <p:nvPr>
            <p:extLst/>
          </p:nvPr>
        </p:nvGraphicFramePr>
        <p:xfrm>
          <a:off x="4572000" y="1287204"/>
          <a:ext cx="2208213" cy="446087"/>
        </p:xfrm>
        <a:graphic>
          <a:graphicData uri="http://schemas.openxmlformats.org/presentationml/2006/ole">
            <mc:AlternateContent xmlns:mc="http://schemas.openxmlformats.org/markup-compatibility/2006">
              <mc:Choice xmlns:v="urn:schemas-microsoft-com:vml" Requires="v">
                <p:oleObj spid="_x0000_s42174" name="Equation" r:id="rId7" imgW="1320480" imgH="266400" progId="Equation.DSMT4">
                  <p:embed/>
                </p:oleObj>
              </mc:Choice>
              <mc:Fallback>
                <p:oleObj name="Equation" r:id="rId7" imgW="1320480" imgH="266400" progId="Equation.DSMT4">
                  <p:embed/>
                  <p:pic>
                    <p:nvPicPr>
                      <p:cNvPr id="0" name=""/>
                      <p:cNvPicPr/>
                      <p:nvPr/>
                    </p:nvPicPr>
                    <p:blipFill>
                      <a:blip r:embed="rId8"/>
                      <a:stretch>
                        <a:fillRect/>
                      </a:stretch>
                    </p:blipFill>
                    <p:spPr>
                      <a:xfrm>
                        <a:off x="4572000" y="1287204"/>
                        <a:ext cx="2208213" cy="446087"/>
                      </a:xfrm>
                      <a:prstGeom prst="rect">
                        <a:avLst/>
                      </a:prstGeom>
                    </p:spPr>
                  </p:pic>
                </p:oleObj>
              </mc:Fallback>
            </mc:AlternateContent>
          </a:graphicData>
        </a:graphic>
      </p:graphicFrame>
      <p:sp>
        <p:nvSpPr>
          <p:cNvPr id="9" name="文本框 8"/>
          <p:cNvSpPr txBox="1"/>
          <p:nvPr/>
        </p:nvSpPr>
        <p:spPr>
          <a:xfrm>
            <a:off x="4572000" y="3281189"/>
            <a:ext cx="3780890" cy="400110"/>
          </a:xfrm>
          <a:prstGeom prst="rect">
            <a:avLst/>
          </a:prstGeom>
          <a:noFill/>
        </p:spPr>
        <p:txBody>
          <a:bodyPr wrap="square" rtlCol="0">
            <a:spAutoFit/>
          </a:bodyPr>
          <a:lstStyle/>
          <a:p>
            <a:r>
              <a:rPr lang="en-US" altLang="zh-CN" dirty="0" smtClean="0"/>
              <a:t>Convolution between </a:t>
            </a:r>
            <a:r>
              <a:rPr lang="en-US" altLang="zh-CN" i="1" dirty="0" smtClean="0"/>
              <a:t>w</a:t>
            </a:r>
            <a:r>
              <a:rPr lang="en-US" altLang="zh-CN" dirty="0" smtClean="0"/>
              <a:t>() and </a:t>
            </a:r>
            <a:r>
              <a:rPr lang="en-US" altLang="zh-CN" i="1" dirty="0" smtClean="0"/>
              <a:t>f</a:t>
            </a:r>
            <a:r>
              <a:rPr lang="en-US" altLang="zh-CN" dirty="0" smtClean="0"/>
              <a:t>()</a:t>
            </a:r>
            <a:endParaRPr lang="zh-CN" altLang="en-US" dirty="0"/>
          </a:p>
        </p:txBody>
      </p:sp>
      <p:sp>
        <p:nvSpPr>
          <p:cNvPr id="13" name="文本框 12"/>
          <p:cNvSpPr txBox="1"/>
          <p:nvPr/>
        </p:nvSpPr>
        <p:spPr>
          <a:xfrm>
            <a:off x="5040456" y="2760001"/>
            <a:ext cx="1739757" cy="400110"/>
          </a:xfrm>
          <a:prstGeom prst="rect">
            <a:avLst/>
          </a:prstGeom>
          <a:noFill/>
        </p:spPr>
        <p:txBody>
          <a:bodyPr wrap="square" rtlCol="0">
            <a:spAutoFit/>
          </a:bodyPr>
          <a:lstStyle/>
          <a:p>
            <a:r>
              <a:rPr lang="zh-CN" altLang="en-US" b="1" dirty="0" smtClean="0">
                <a:solidFill>
                  <a:srgbClr val="FF0000"/>
                </a:solidFill>
              </a:rPr>
              <a:t>卷积函数</a:t>
            </a:r>
            <a:endParaRPr lang="zh-CN" altLang="en-US" b="1" dirty="0">
              <a:solidFill>
                <a:srgbClr val="FF0000"/>
              </a:solidFill>
            </a:endParaRPr>
          </a:p>
        </p:txBody>
      </p:sp>
      <p:sp>
        <p:nvSpPr>
          <p:cNvPr id="14" name="文本框 13"/>
          <p:cNvSpPr txBox="1"/>
          <p:nvPr/>
        </p:nvSpPr>
        <p:spPr>
          <a:xfrm>
            <a:off x="6947043" y="1333181"/>
            <a:ext cx="2114764" cy="400110"/>
          </a:xfrm>
          <a:prstGeom prst="rect">
            <a:avLst/>
          </a:prstGeom>
          <a:noFill/>
        </p:spPr>
        <p:txBody>
          <a:bodyPr wrap="square" rtlCol="0">
            <a:spAutoFit/>
          </a:bodyPr>
          <a:lstStyle/>
          <a:p>
            <a:r>
              <a:rPr lang="zh-CN" altLang="en-US" b="1" dirty="0" smtClean="0">
                <a:solidFill>
                  <a:srgbClr val="FF0000"/>
                </a:solidFill>
              </a:rPr>
              <a:t>空间滤波器</a:t>
            </a:r>
            <a:r>
              <a:rPr lang="en-US" altLang="zh-CN" b="1" dirty="0" smtClean="0">
                <a:solidFill>
                  <a:srgbClr val="FF0000"/>
                </a:solidFill>
              </a:rPr>
              <a:t>(</a:t>
            </a:r>
            <a:r>
              <a:rPr lang="zh-CN" altLang="en-US" b="1" dirty="0" smtClean="0">
                <a:solidFill>
                  <a:srgbClr val="FF0000"/>
                </a:solidFill>
              </a:rPr>
              <a:t>核</a:t>
            </a:r>
            <a:r>
              <a:rPr lang="en-US" altLang="zh-CN"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393218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CNN</a:t>
            </a:r>
            <a:r>
              <a:rPr lang="zh-CN" altLang="en-US" b="1" dirty="0" smtClean="0"/>
              <a:t>的典型结构</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80</a:t>
            </a:fld>
            <a:endParaRPr lang="en-US"/>
          </a:p>
        </p:txBody>
      </p:sp>
      <p:pic>
        <p:nvPicPr>
          <p:cNvPr id="5" name="图片 4"/>
          <p:cNvPicPr>
            <a:picLocks noChangeAspect="1"/>
          </p:cNvPicPr>
          <p:nvPr/>
        </p:nvPicPr>
        <p:blipFill>
          <a:blip r:embed="rId2"/>
          <a:stretch>
            <a:fillRect/>
          </a:stretch>
        </p:blipFill>
        <p:spPr>
          <a:xfrm>
            <a:off x="319387" y="1680574"/>
            <a:ext cx="8505226" cy="4239801"/>
          </a:xfrm>
          <a:prstGeom prst="rect">
            <a:avLst/>
          </a:prstGeom>
        </p:spPr>
      </p:pic>
    </p:spTree>
    <p:extLst>
      <p:ext uri="{BB962C8B-B14F-4D97-AF65-F5344CB8AC3E}">
        <p14:creationId xmlns:p14="http://schemas.microsoft.com/office/powerpoint/2010/main" val="41518020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卷积层：提取图像特征</a:t>
            </a:r>
            <a:endParaRPr lang="en-US" b="1"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81</a:t>
            </a:fld>
            <a:endParaRPr lang="en-US"/>
          </a:p>
        </p:txBody>
      </p:sp>
      <p:pic>
        <p:nvPicPr>
          <p:cNvPr id="8"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3161" y="1375697"/>
            <a:ext cx="6386629" cy="3619090"/>
          </a:xfrm>
          <a:prstGeom prst="rect">
            <a:avLst/>
          </a:prstGeom>
        </p:spPr>
      </p:pic>
      <p:sp>
        <p:nvSpPr>
          <p:cNvPr id="9" name="Rectangle 8"/>
          <p:cNvSpPr/>
          <p:nvPr/>
        </p:nvSpPr>
        <p:spPr>
          <a:xfrm>
            <a:off x="4488426" y="6103392"/>
            <a:ext cx="4572000" cy="276999"/>
          </a:xfrm>
          <a:prstGeom prst="rect">
            <a:avLst/>
          </a:prstGeom>
        </p:spPr>
        <p:txBody>
          <a:bodyPr>
            <a:spAutoFit/>
          </a:bodyPr>
          <a:lstStyle/>
          <a:p>
            <a:r>
              <a:rPr lang="en-US" sz="1200" dirty="0"/>
              <a:t>https://ujjwalkarn.me/2016/08/11/intuitive-explanation-convnets/</a:t>
            </a:r>
          </a:p>
        </p:txBody>
      </p:sp>
    </p:spTree>
    <p:extLst>
      <p:ext uri="{BB962C8B-B14F-4D97-AF65-F5344CB8AC3E}">
        <p14:creationId xmlns:p14="http://schemas.microsoft.com/office/powerpoint/2010/main" val="3067060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非线性单元：</a:t>
            </a:r>
            <a:r>
              <a:rPr lang="en-US" altLang="zh-CN" b="1" dirty="0" err="1" smtClean="0"/>
              <a:t>ReLU</a:t>
            </a:r>
            <a:r>
              <a:rPr lang="en-US" altLang="zh-CN" b="1" dirty="0" smtClean="0"/>
              <a:t> (I)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82</a:t>
            </a:fld>
            <a:endParaRPr lang="en-US"/>
          </a:p>
        </p:txBody>
      </p:sp>
      <p:pic>
        <p:nvPicPr>
          <p:cNvPr id="5" name="图片 4"/>
          <p:cNvPicPr>
            <a:picLocks noChangeAspect="1"/>
          </p:cNvPicPr>
          <p:nvPr/>
        </p:nvPicPr>
        <p:blipFill>
          <a:blip r:embed="rId2"/>
          <a:stretch>
            <a:fillRect/>
          </a:stretch>
        </p:blipFill>
        <p:spPr>
          <a:xfrm>
            <a:off x="457200" y="1626029"/>
            <a:ext cx="8375774" cy="4291885"/>
          </a:xfrm>
          <a:prstGeom prst="rect">
            <a:avLst/>
          </a:prstGeom>
        </p:spPr>
      </p:pic>
    </p:spTree>
    <p:extLst>
      <p:ext uri="{BB962C8B-B14F-4D97-AF65-F5344CB8AC3E}">
        <p14:creationId xmlns:p14="http://schemas.microsoft.com/office/powerpoint/2010/main" val="32209603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4561"/>
            <a:ext cx="8229600" cy="4525963"/>
          </a:xfrm>
        </p:spPr>
        <p:txBody>
          <a:bodyPr/>
          <a:lstStyle/>
          <a:p>
            <a:r>
              <a:rPr lang="zh-CN" altLang="en-US" dirty="0" smtClean="0"/>
              <a:t>应用于每个像素，将所有的负灰度值换为</a:t>
            </a:r>
            <a:r>
              <a:rPr lang="en-US" altLang="zh-CN" dirty="0" smtClean="0"/>
              <a:t>0</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83</a:t>
            </a:fld>
            <a:endParaRPr lang="en-US"/>
          </a:p>
        </p:txBody>
      </p:sp>
      <p:pic>
        <p:nvPicPr>
          <p:cNvPr id="2050" name="Picture 2" descr="Screen Shot 2016-08-07 at 6.18.19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2484085"/>
            <a:ext cx="7124700"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88426" y="6103392"/>
            <a:ext cx="4572000" cy="276999"/>
          </a:xfrm>
          <a:prstGeom prst="rect">
            <a:avLst/>
          </a:prstGeom>
        </p:spPr>
        <p:txBody>
          <a:bodyPr>
            <a:spAutoFit/>
          </a:bodyPr>
          <a:lstStyle/>
          <a:p>
            <a:r>
              <a:rPr lang="en-US" sz="1200" dirty="0"/>
              <a:t>https://ujjwalkarn.me/2016/08/11/intuitive-explanation-convnets/</a:t>
            </a:r>
          </a:p>
        </p:txBody>
      </p:sp>
      <p:sp>
        <p:nvSpPr>
          <p:cNvPr id="8" name="标题 1"/>
          <p:cNvSpPr>
            <a:spLocks noGrp="1"/>
          </p:cNvSpPr>
          <p:nvPr>
            <p:ph type="title"/>
          </p:nvPr>
        </p:nvSpPr>
        <p:spPr>
          <a:xfrm>
            <a:off x="457200" y="556578"/>
            <a:ext cx="8229600" cy="548322"/>
          </a:xfrm>
        </p:spPr>
        <p:txBody>
          <a:bodyPr/>
          <a:lstStyle/>
          <a:p>
            <a:r>
              <a:rPr lang="zh-CN" altLang="en-US" b="1" dirty="0" smtClean="0"/>
              <a:t>非线性单元：</a:t>
            </a:r>
            <a:r>
              <a:rPr lang="en-US" altLang="zh-CN" b="1" dirty="0" err="1" smtClean="0"/>
              <a:t>ReLU</a:t>
            </a:r>
            <a:r>
              <a:rPr lang="en-US" altLang="zh-CN" b="1" dirty="0" smtClean="0"/>
              <a:t> (II)</a:t>
            </a:r>
            <a:endParaRPr lang="zh-CN" altLang="en-US" b="1" dirty="0"/>
          </a:p>
        </p:txBody>
      </p:sp>
    </p:spTree>
    <p:extLst>
      <p:ext uri="{BB962C8B-B14F-4D97-AF65-F5344CB8AC3E}">
        <p14:creationId xmlns:p14="http://schemas.microsoft.com/office/powerpoint/2010/main" val="4164028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Pooling </a:t>
            </a:r>
            <a:r>
              <a:rPr lang="zh-CN" altLang="en-US" b="1" dirty="0" smtClean="0"/>
              <a:t>池化 </a:t>
            </a:r>
            <a:r>
              <a:rPr lang="en-US" altLang="zh-CN" b="1" dirty="0" smtClean="0"/>
              <a:t>(I)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84</a:t>
            </a:fld>
            <a:endParaRPr lang="en-US"/>
          </a:p>
        </p:txBody>
      </p:sp>
      <p:pic>
        <p:nvPicPr>
          <p:cNvPr id="5" name="图片 4"/>
          <p:cNvPicPr>
            <a:picLocks noChangeAspect="1"/>
          </p:cNvPicPr>
          <p:nvPr/>
        </p:nvPicPr>
        <p:blipFill>
          <a:blip r:embed="rId2"/>
          <a:stretch>
            <a:fillRect/>
          </a:stretch>
        </p:blipFill>
        <p:spPr>
          <a:xfrm>
            <a:off x="1211624" y="1529499"/>
            <a:ext cx="6720751" cy="3799001"/>
          </a:xfrm>
          <a:prstGeom prst="rect">
            <a:avLst/>
          </a:prstGeom>
        </p:spPr>
      </p:pic>
    </p:spTree>
    <p:extLst>
      <p:ext uri="{BB962C8B-B14F-4D97-AF65-F5344CB8AC3E}">
        <p14:creationId xmlns:p14="http://schemas.microsoft.com/office/powerpoint/2010/main" val="84914624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85</a:t>
            </a:fld>
            <a:endParaRPr lang="en-US"/>
          </a:p>
        </p:txBody>
      </p:sp>
      <p:pic>
        <p:nvPicPr>
          <p:cNvPr id="3074" name="Picture 2" descr="Screen Shot 2016-08-10 at 3.38.39 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362996"/>
            <a:ext cx="3165504" cy="26977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 Shot 2016-08-07 at 6.11.53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245" y="3332572"/>
            <a:ext cx="5742002" cy="24487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88426" y="6103392"/>
            <a:ext cx="4572000" cy="276999"/>
          </a:xfrm>
          <a:prstGeom prst="rect">
            <a:avLst/>
          </a:prstGeom>
        </p:spPr>
        <p:txBody>
          <a:bodyPr>
            <a:spAutoFit/>
          </a:bodyPr>
          <a:lstStyle/>
          <a:p>
            <a:r>
              <a:rPr lang="en-US" sz="1200" dirty="0"/>
              <a:t>https://ujjwalkarn.me/2016/08/11/intuitive-explanation-convnets/</a:t>
            </a:r>
          </a:p>
        </p:txBody>
      </p:sp>
      <p:sp>
        <p:nvSpPr>
          <p:cNvPr id="8" name="标题 1"/>
          <p:cNvSpPr>
            <a:spLocks noGrp="1"/>
          </p:cNvSpPr>
          <p:nvPr>
            <p:ph type="title"/>
          </p:nvPr>
        </p:nvSpPr>
        <p:spPr>
          <a:xfrm>
            <a:off x="457200" y="556578"/>
            <a:ext cx="8229600" cy="548322"/>
          </a:xfrm>
        </p:spPr>
        <p:txBody>
          <a:bodyPr/>
          <a:lstStyle/>
          <a:p>
            <a:r>
              <a:rPr lang="en-US" altLang="zh-CN" b="1" dirty="0" smtClean="0"/>
              <a:t>Pooling </a:t>
            </a:r>
            <a:r>
              <a:rPr lang="zh-CN" altLang="en-US" b="1" dirty="0" smtClean="0"/>
              <a:t>池化 </a:t>
            </a:r>
            <a:r>
              <a:rPr lang="en-US" altLang="zh-CN" b="1" dirty="0" smtClean="0"/>
              <a:t>(II)</a:t>
            </a:r>
            <a:endParaRPr lang="zh-CN" altLang="en-US" b="1" dirty="0"/>
          </a:p>
        </p:txBody>
      </p:sp>
    </p:spTree>
    <p:extLst>
      <p:ext uri="{BB962C8B-B14F-4D97-AF65-F5344CB8AC3E}">
        <p14:creationId xmlns:p14="http://schemas.microsoft.com/office/powerpoint/2010/main" val="10641387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smtClean="0"/>
              <a:t>Softmax</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86</a:t>
            </a:fld>
            <a:endParaRPr lang="en-US"/>
          </a:p>
        </p:txBody>
      </p:sp>
      <p:pic>
        <p:nvPicPr>
          <p:cNvPr id="5" name="图片 4"/>
          <p:cNvPicPr>
            <a:picLocks noChangeAspect="1"/>
          </p:cNvPicPr>
          <p:nvPr/>
        </p:nvPicPr>
        <p:blipFill>
          <a:blip r:embed="rId2"/>
          <a:stretch>
            <a:fillRect/>
          </a:stretch>
        </p:blipFill>
        <p:spPr>
          <a:xfrm>
            <a:off x="665165" y="1737887"/>
            <a:ext cx="8466347" cy="4190302"/>
          </a:xfrm>
          <a:prstGeom prst="rect">
            <a:avLst/>
          </a:prstGeom>
        </p:spPr>
      </p:pic>
    </p:spTree>
    <p:extLst>
      <p:ext uri="{BB962C8B-B14F-4D97-AF65-F5344CB8AC3E}">
        <p14:creationId xmlns:p14="http://schemas.microsoft.com/office/powerpoint/2010/main" val="9236430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软件形态的变化</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87</a:t>
            </a:fld>
            <a:endParaRPr lang="en-US"/>
          </a:p>
        </p:txBody>
      </p:sp>
      <p:pic>
        <p:nvPicPr>
          <p:cNvPr id="5" name="图片 4"/>
          <p:cNvPicPr>
            <a:picLocks noChangeAspect="1"/>
          </p:cNvPicPr>
          <p:nvPr/>
        </p:nvPicPr>
        <p:blipFill>
          <a:blip r:embed="rId2"/>
          <a:stretch>
            <a:fillRect/>
          </a:stretch>
        </p:blipFill>
        <p:spPr>
          <a:xfrm>
            <a:off x="587682" y="1188976"/>
            <a:ext cx="5730926" cy="1630475"/>
          </a:xfrm>
          <a:prstGeom prst="rect">
            <a:avLst/>
          </a:prstGeom>
        </p:spPr>
      </p:pic>
      <p:pic>
        <p:nvPicPr>
          <p:cNvPr id="6" name="图片 5"/>
          <p:cNvPicPr>
            <a:picLocks noChangeAspect="1"/>
          </p:cNvPicPr>
          <p:nvPr/>
        </p:nvPicPr>
        <p:blipFill>
          <a:blip r:embed="rId3"/>
          <a:stretch>
            <a:fillRect/>
          </a:stretch>
        </p:blipFill>
        <p:spPr>
          <a:xfrm>
            <a:off x="664700" y="3107747"/>
            <a:ext cx="6581701" cy="3149400"/>
          </a:xfrm>
          <a:prstGeom prst="rect">
            <a:avLst/>
          </a:prstGeom>
        </p:spPr>
      </p:pic>
    </p:spTree>
    <p:extLst>
      <p:ext uri="{BB962C8B-B14F-4D97-AF65-F5344CB8AC3E}">
        <p14:creationId xmlns:p14="http://schemas.microsoft.com/office/powerpoint/2010/main" val="17478231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88</a:t>
            </a:fld>
            <a:endParaRPr lang="en-US" dirty="0"/>
          </a:p>
        </p:txBody>
      </p:sp>
      <p:sp>
        <p:nvSpPr>
          <p:cNvPr id="3076" name="Rectangle 3"/>
          <p:cNvSpPr>
            <a:spLocks noGrp="1" noChangeArrowheads="1"/>
          </p:cNvSpPr>
          <p:nvPr>
            <p:ph type="body" idx="1"/>
          </p:nvPr>
        </p:nvSpPr>
        <p:spPr bwMode="auto">
          <a:xfrm>
            <a:off x="2340531" y="1541380"/>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150000"/>
              </a:lnSpc>
            </a:pPr>
            <a:r>
              <a:rPr lang="zh-CN" altLang="en-US" dirty="0" smtClean="0">
                <a:solidFill>
                  <a:schemeClr val="bg1">
                    <a:lumMod val="85000"/>
                  </a:schemeClr>
                </a:solidFill>
              </a:rPr>
              <a:t>图像滤波和高斯滤波器</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图像采样</a:t>
            </a:r>
            <a:r>
              <a:rPr lang="zh-CN" altLang="en-US" dirty="0" smtClean="0">
                <a:solidFill>
                  <a:schemeClr val="bg1">
                    <a:lumMod val="85000"/>
                  </a:schemeClr>
                </a:solidFill>
              </a:rPr>
              <a:t>定理</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的二维离散傅里叶变换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图像的频率域滤波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图像</a:t>
            </a:r>
            <a:r>
              <a:rPr lang="zh-CN" altLang="en-US" dirty="0" smtClean="0">
                <a:solidFill>
                  <a:schemeClr val="bg1">
                    <a:lumMod val="85000"/>
                  </a:schemeClr>
                </a:solidFill>
              </a:rPr>
              <a:t>的正交变换</a:t>
            </a:r>
            <a:endParaRPr lang="en-US" altLang="zh-CN" dirty="0" smtClean="0">
              <a:solidFill>
                <a:schemeClr val="bg1">
                  <a:lumMod val="85000"/>
                </a:schemeClr>
              </a:solidFill>
            </a:endParaRPr>
          </a:p>
          <a:p>
            <a:pPr algn="just" eaLnBrk="1" hangingPunct="1">
              <a:lnSpc>
                <a:spcPct val="150000"/>
              </a:lnSpc>
            </a:pPr>
            <a:r>
              <a:rPr lang="zh-CN" altLang="en-US" dirty="0" smtClean="0">
                <a:solidFill>
                  <a:schemeClr val="bg1">
                    <a:lumMod val="85000"/>
                  </a:schemeClr>
                </a:solidFill>
              </a:rPr>
              <a:t>卷积神经网络的基本结构</a:t>
            </a:r>
            <a:endParaRPr lang="en-US" altLang="zh-CN" dirty="0" smtClean="0">
              <a:solidFill>
                <a:schemeClr val="bg1">
                  <a:lumMod val="85000"/>
                </a:schemeClr>
              </a:solidFill>
            </a:endParaRPr>
          </a:p>
          <a:p>
            <a:pPr algn="just" eaLnBrk="1" hangingPunct="1">
              <a:lnSpc>
                <a:spcPct val="150000"/>
              </a:lnSpc>
            </a:pPr>
            <a:r>
              <a:rPr lang="zh-CN" altLang="en-US" dirty="0" smtClean="0"/>
              <a:t>点扩散函数的基本概念</a:t>
            </a:r>
            <a:endParaRPr lang="en-US" altLang="zh-CN" dirty="0" smtClean="0"/>
          </a:p>
          <a:p>
            <a:pPr algn="just" eaLnBrk="1" hangingPunct="1">
              <a:lnSpc>
                <a:spcPts val="4500"/>
              </a:lnSpc>
            </a:pPr>
            <a:endParaRPr lang="en-US" dirty="0"/>
          </a:p>
        </p:txBody>
      </p:sp>
    </p:spTree>
    <p:extLst>
      <p:ext uri="{BB962C8B-B14F-4D97-AF65-F5344CB8AC3E}">
        <p14:creationId xmlns:p14="http://schemas.microsoft.com/office/powerpoint/2010/main" val="21199012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Microscope as a Linear System</a:t>
            </a:r>
            <a:endParaRPr lang="en-US" dirty="0"/>
          </a:p>
        </p:txBody>
      </p:sp>
      <p:sp>
        <p:nvSpPr>
          <p:cNvPr id="3" name="Content Placeholder 2"/>
          <p:cNvSpPr>
            <a:spLocks noGrp="1"/>
          </p:cNvSpPr>
          <p:nvPr>
            <p:ph idx="1"/>
          </p:nvPr>
        </p:nvSpPr>
        <p:spPr>
          <a:xfrm>
            <a:off x="426720" y="1280161"/>
            <a:ext cx="8229600" cy="624839"/>
          </a:xfrm>
        </p:spPr>
        <p:txBody>
          <a:bodyPr/>
          <a:lstStyle/>
          <a:p>
            <a:r>
              <a:rPr lang="en-US" sz="2400" dirty="0"/>
              <a:t>A light microscope can be considered as a linear system</a:t>
            </a:r>
            <a:r>
              <a:rPr lang="en-US" sz="2400" dirty="0" smtClean="0"/>
              <a:t>.</a:t>
            </a:r>
          </a:p>
          <a:p>
            <a:endParaRPr lang="en-US" sz="2400" dirty="0"/>
          </a:p>
          <a:p>
            <a:r>
              <a:rPr lang="en-US" sz="2400" dirty="0" smtClean="0"/>
              <a:t>A linear system satisfies the following two conditions</a:t>
            </a:r>
          </a:p>
          <a:p>
            <a:pPr marL="0" indent="0">
              <a:buNone/>
            </a:pPr>
            <a:r>
              <a:rPr lang="en-US" sz="2400" dirty="0"/>
              <a:t>	</a:t>
            </a:r>
            <a:r>
              <a:rPr lang="en-US" sz="2400" dirty="0">
                <a:solidFill>
                  <a:srgbClr val="33CC33"/>
                </a:solidFill>
              </a:rPr>
              <a:t>- Homogeneity</a:t>
            </a:r>
          </a:p>
          <a:p>
            <a:pPr marL="0" indent="0">
              <a:buNone/>
            </a:pPr>
            <a:r>
              <a:rPr lang="en-US" sz="2400" dirty="0" smtClean="0">
                <a:solidFill>
                  <a:srgbClr val="33CC33"/>
                </a:solidFill>
              </a:rPr>
              <a:t>	- Additivity</a:t>
            </a:r>
          </a:p>
          <a:p>
            <a:pPr marL="0" indent="0">
              <a:buNone/>
            </a:pPr>
            <a:endParaRPr lang="en-US" sz="2400" dirty="0">
              <a:solidFill>
                <a:srgbClr val="33CC33"/>
              </a:solidFill>
            </a:endParaRPr>
          </a:p>
          <a:p>
            <a:r>
              <a:rPr lang="en-US" sz="2400" dirty="0" smtClean="0"/>
              <a:t>Homogeneity</a:t>
            </a:r>
            <a:endParaRPr lang="en-US" sz="2400" dirty="0"/>
          </a:p>
          <a:p>
            <a:endParaRPr lang="en-US" dirty="0" smtClean="0"/>
          </a:p>
          <a:p>
            <a:endParaRPr lang="en-US" dirty="0"/>
          </a:p>
          <a:p>
            <a:r>
              <a:rPr lang="en-US" dirty="0" smtClean="0"/>
              <a:t>Additivity</a:t>
            </a:r>
            <a:endParaRPr lang="en-US"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89</a:t>
            </a:fld>
            <a:endParaRPr lang="en-US" dirty="0"/>
          </a:p>
        </p:txBody>
      </p:sp>
      <p:graphicFrame>
        <p:nvGraphicFramePr>
          <p:cNvPr id="5" name="Object 4"/>
          <p:cNvGraphicFramePr>
            <a:graphicFrameLocks noChangeAspect="1"/>
          </p:cNvGraphicFramePr>
          <p:nvPr>
            <p:extLst/>
          </p:nvPr>
        </p:nvGraphicFramePr>
        <p:xfrm>
          <a:off x="3022599" y="3144520"/>
          <a:ext cx="2212077" cy="1457960"/>
        </p:xfrm>
        <a:graphic>
          <a:graphicData uri="http://schemas.openxmlformats.org/presentationml/2006/ole">
            <mc:AlternateContent xmlns:mc="http://schemas.openxmlformats.org/markup-compatibility/2006">
              <mc:Choice xmlns:v="urn:schemas-microsoft-com:vml" Requires="v">
                <p:oleObj spid="_x0000_s27928" name="Equation" r:id="rId3" imgW="1117440" imgH="736560" progId="Equation.DSMT4">
                  <p:embed/>
                </p:oleObj>
              </mc:Choice>
              <mc:Fallback>
                <p:oleObj name="Equation" r:id="rId3" imgW="1117440" imgH="736560" progId="Equation.DSMT4">
                  <p:embed/>
                  <p:pic>
                    <p:nvPicPr>
                      <p:cNvPr id="0" name=""/>
                      <p:cNvPicPr/>
                      <p:nvPr/>
                    </p:nvPicPr>
                    <p:blipFill>
                      <a:blip r:embed="rId4"/>
                      <a:stretch>
                        <a:fillRect/>
                      </a:stretch>
                    </p:blipFill>
                    <p:spPr>
                      <a:xfrm>
                        <a:off x="3022599" y="3144520"/>
                        <a:ext cx="2212077" cy="1457960"/>
                      </a:xfrm>
                      <a:prstGeom prst="rect">
                        <a:avLst/>
                      </a:prstGeom>
                      <a:ln>
                        <a:solidFill>
                          <a:schemeClr val="tx1"/>
                        </a:solidFill>
                      </a:ln>
                    </p:spPr>
                  </p:pic>
                </p:oleObj>
              </mc:Fallback>
            </mc:AlternateContent>
          </a:graphicData>
        </a:graphic>
      </p:graphicFrame>
      <p:graphicFrame>
        <p:nvGraphicFramePr>
          <p:cNvPr id="6" name="Object 5"/>
          <p:cNvGraphicFramePr>
            <a:graphicFrameLocks noChangeAspect="1"/>
          </p:cNvGraphicFramePr>
          <p:nvPr>
            <p:extLst/>
          </p:nvPr>
        </p:nvGraphicFramePr>
        <p:xfrm>
          <a:off x="2697798" y="4696084"/>
          <a:ext cx="3592512" cy="2011362"/>
        </p:xfrm>
        <a:graphic>
          <a:graphicData uri="http://schemas.openxmlformats.org/presentationml/2006/ole">
            <mc:AlternateContent xmlns:mc="http://schemas.openxmlformats.org/markup-compatibility/2006">
              <mc:Choice xmlns:v="urn:schemas-microsoft-com:vml" Requires="v">
                <p:oleObj spid="_x0000_s27929" name="Equation" r:id="rId5" imgW="1815840" imgH="1015920" progId="Equation.DSMT4">
                  <p:embed/>
                </p:oleObj>
              </mc:Choice>
              <mc:Fallback>
                <p:oleObj name="Equation" r:id="rId5" imgW="1815840" imgH="1015920" progId="Equation.DSMT4">
                  <p:embed/>
                  <p:pic>
                    <p:nvPicPr>
                      <p:cNvPr id="0" name=""/>
                      <p:cNvPicPr>
                        <a:picLocks noChangeAspect="1" noChangeArrowheads="1"/>
                      </p:cNvPicPr>
                      <p:nvPr/>
                    </p:nvPicPr>
                    <p:blipFill>
                      <a:blip r:embed="rId6"/>
                      <a:srcRect/>
                      <a:stretch>
                        <a:fillRect/>
                      </a:stretch>
                    </p:blipFill>
                    <p:spPr bwMode="auto">
                      <a:xfrm>
                        <a:off x="2697798" y="4696084"/>
                        <a:ext cx="3592512" cy="2011362"/>
                      </a:xfrm>
                      <a:prstGeom prst="rect">
                        <a:avLst/>
                      </a:prstGeom>
                      <a:noFill/>
                      <a:ln>
                        <a:solidFill>
                          <a:schemeClr val="tx1"/>
                        </a:solidFill>
                      </a:ln>
                    </p:spPr>
                  </p:pic>
                </p:oleObj>
              </mc:Fallback>
            </mc:AlternateContent>
          </a:graphicData>
        </a:graphic>
      </p:graphicFrame>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6070" y="5387340"/>
            <a:ext cx="857250" cy="85344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3633" y="5387340"/>
            <a:ext cx="886793" cy="85344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14085" y="2872740"/>
            <a:ext cx="857250" cy="85344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7560" y="2669173"/>
            <a:ext cx="1266201" cy="1260574"/>
          </a:xfrm>
          <a:prstGeom prst="rect">
            <a:avLst/>
          </a:prstGeom>
        </p:spPr>
      </p:pic>
    </p:spTree>
    <p:extLst>
      <p:ext uri="{BB962C8B-B14F-4D97-AF65-F5344CB8AC3E}">
        <p14:creationId xmlns:p14="http://schemas.microsoft.com/office/powerpoint/2010/main" val="2500490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E1F7373-823E-4CA1-A405-CD177EA3096F}" type="slidenum">
              <a:rPr lang="en-US" smtClean="0"/>
              <a:pPr>
                <a:defRPr/>
              </a:pPr>
              <a:t>9</a:t>
            </a:fld>
            <a:endParaRPr lang="en-US"/>
          </a:p>
        </p:txBody>
      </p:sp>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b="1" kern="0" dirty="0" smtClean="0"/>
              <a:t>图像的空间滤波：演示</a:t>
            </a:r>
            <a:endParaRPr lang="zh-CN" altLang="en-US" sz="2600" b="1" kern="0" dirty="0"/>
          </a:p>
        </p:txBody>
      </p:sp>
      <p:pic>
        <p:nvPicPr>
          <p:cNvPr id="6" name="3D_Convolution_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70655" y="1398676"/>
            <a:ext cx="4402690" cy="3894687"/>
          </a:xfrm>
          <a:prstGeom prst="rect">
            <a:avLst/>
          </a:prstGeom>
        </p:spPr>
      </p:pic>
    </p:spTree>
    <p:extLst>
      <p:ext uri="{BB962C8B-B14F-4D97-AF65-F5344CB8AC3E}">
        <p14:creationId xmlns:p14="http://schemas.microsoft.com/office/powerpoint/2010/main" val="11990236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Characterize a Linear System</a:t>
            </a:r>
          </a:p>
        </p:txBody>
      </p:sp>
      <p:sp>
        <p:nvSpPr>
          <p:cNvPr id="3" name="Content Placeholder 2"/>
          <p:cNvSpPr>
            <a:spLocks noGrp="1"/>
          </p:cNvSpPr>
          <p:nvPr>
            <p:ph idx="1"/>
          </p:nvPr>
        </p:nvSpPr>
        <p:spPr>
          <a:xfrm>
            <a:off x="473242" y="1311442"/>
            <a:ext cx="8229600" cy="4525963"/>
          </a:xfrm>
        </p:spPr>
        <p:txBody>
          <a:bodyPr/>
          <a:lstStyle/>
          <a:p>
            <a:r>
              <a:rPr lang="en-US" sz="2400" dirty="0"/>
              <a:t>A linear system can be characterized by </a:t>
            </a:r>
          </a:p>
          <a:p>
            <a:pPr marL="0" indent="0">
              <a:buNone/>
            </a:pPr>
            <a:r>
              <a:rPr lang="en-US" sz="2400" dirty="0"/>
              <a:t>	- Impulse response</a:t>
            </a:r>
          </a:p>
          <a:p>
            <a:pPr marL="0" indent="0">
              <a:buNone/>
            </a:pPr>
            <a:r>
              <a:rPr lang="en-US" sz="2400" dirty="0"/>
              <a:t>	- Frequency response</a:t>
            </a:r>
          </a:p>
          <a:p>
            <a:pPr marL="0" indent="0">
              <a:buNone/>
            </a:pPr>
            <a:endParaRPr lang="en-US" sz="2400" dirty="0"/>
          </a:p>
          <a:p>
            <a:r>
              <a:rPr lang="en-US" sz="2400" dirty="0"/>
              <a:t>Impulse response of a microscope: point spread function</a:t>
            </a:r>
          </a:p>
          <a:p>
            <a:endParaRPr lang="en-US" sz="2400" dirty="0"/>
          </a:p>
          <a:p>
            <a:endParaRPr lang="en-US" sz="2400" dirty="0"/>
          </a:p>
          <a:p>
            <a:r>
              <a:rPr lang="en-US" sz="2400" dirty="0"/>
              <a:t>Frequency response of a microscope: optical transfer function </a:t>
            </a:r>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90</a:t>
            </a:fld>
            <a:endParaRPr lang="en-US" dirty="0"/>
          </a:p>
        </p:txBody>
      </p:sp>
      <p:graphicFrame>
        <p:nvGraphicFramePr>
          <p:cNvPr id="5" name="Object 4"/>
          <p:cNvGraphicFramePr>
            <a:graphicFrameLocks noChangeAspect="1"/>
          </p:cNvGraphicFramePr>
          <p:nvPr>
            <p:extLst/>
          </p:nvPr>
        </p:nvGraphicFramePr>
        <p:xfrm>
          <a:off x="1044273" y="3427529"/>
          <a:ext cx="7630895" cy="881380"/>
        </p:xfrm>
        <a:graphic>
          <a:graphicData uri="http://schemas.openxmlformats.org/presentationml/2006/ole">
            <mc:AlternateContent xmlns:mc="http://schemas.openxmlformats.org/markup-compatibility/2006">
              <mc:Choice xmlns:v="urn:schemas-microsoft-com:vml" Requires="v">
                <p:oleObj spid="_x0000_s28952" name="Equation" r:id="rId3" imgW="4178160" imgH="482400" progId="Equation.DSMT4">
                  <p:embed/>
                </p:oleObj>
              </mc:Choice>
              <mc:Fallback>
                <p:oleObj name="Equation" r:id="rId3" imgW="4178160" imgH="482400" progId="Equation.DSMT4">
                  <p:embed/>
                  <p:pic>
                    <p:nvPicPr>
                      <p:cNvPr id="0" name=""/>
                      <p:cNvPicPr/>
                      <p:nvPr/>
                    </p:nvPicPr>
                    <p:blipFill>
                      <a:blip r:embed="rId4"/>
                      <a:stretch>
                        <a:fillRect/>
                      </a:stretch>
                    </p:blipFill>
                    <p:spPr>
                      <a:xfrm>
                        <a:off x="1044273" y="3427529"/>
                        <a:ext cx="7630895" cy="88138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025692" y="5188686"/>
          <a:ext cx="6671310" cy="474980"/>
        </p:xfrm>
        <a:graphic>
          <a:graphicData uri="http://schemas.openxmlformats.org/presentationml/2006/ole">
            <mc:AlternateContent xmlns:mc="http://schemas.openxmlformats.org/markup-compatibility/2006">
              <mc:Choice xmlns:v="urn:schemas-microsoft-com:vml" Requires="v">
                <p:oleObj spid="_x0000_s28953" name="Equation" r:id="rId5" imgW="3924000" imgH="279360" progId="Equation.DSMT4">
                  <p:embed/>
                </p:oleObj>
              </mc:Choice>
              <mc:Fallback>
                <p:oleObj name="Equation" r:id="rId5" imgW="3924000" imgH="279360" progId="Equation.DSMT4">
                  <p:embed/>
                  <p:pic>
                    <p:nvPicPr>
                      <p:cNvPr id="0" name=""/>
                      <p:cNvPicPr/>
                      <p:nvPr/>
                    </p:nvPicPr>
                    <p:blipFill>
                      <a:blip r:embed="rId6"/>
                      <a:stretch>
                        <a:fillRect/>
                      </a:stretch>
                    </p:blipFill>
                    <p:spPr>
                      <a:xfrm>
                        <a:off x="1025692" y="5188686"/>
                        <a:ext cx="6671310" cy="474980"/>
                      </a:xfrm>
                      <a:prstGeom prst="rect">
                        <a:avLst/>
                      </a:prstGeom>
                    </p:spPr>
                  </p:pic>
                </p:oleObj>
              </mc:Fallback>
            </mc:AlternateContent>
          </a:graphicData>
        </a:graphic>
      </p:graphicFrame>
    </p:spTree>
    <p:extLst>
      <p:ext uri="{BB962C8B-B14F-4D97-AF65-F5344CB8AC3E}">
        <p14:creationId xmlns:p14="http://schemas.microsoft.com/office/powerpoint/2010/main" val="34120237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C3E1D9E8-EA91-40F6-AA55-205875A59868}" type="slidenum">
              <a:rPr lang="en-US"/>
              <a:pPr/>
              <a:t>91</a:t>
            </a:fld>
            <a:endParaRPr lang="en-US"/>
          </a:p>
        </p:txBody>
      </p:sp>
      <p:sp>
        <p:nvSpPr>
          <p:cNvPr id="501762" name="Rectangle 2"/>
          <p:cNvSpPr>
            <a:spLocks noGrp="1" noChangeArrowheads="1"/>
          </p:cNvSpPr>
          <p:nvPr>
            <p:ph type="title"/>
          </p:nvPr>
        </p:nvSpPr>
        <p:spPr>
          <a:noFill/>
          <a:ln/>
        </p:spPr>
        <p:txBody>
          <a:bodyPr/>
          <a:lstStyle/>
          <a:p>
            <a:r>
              <a:rPr lang="en-US"/>
              <a:t>Airy Disk</a:t>
            </a:r>
          </a:p>
        </p:txBody>
      </p:sp>
      <p:sp>
        <p:nvSpPr>
          <p:cNvPr id="501763" name="Rectangle 3"/>
          <p:cNvSpPr>
            <a:spLocks noGrp="1" noChangeArrowheads="1"/>
          </p:cNvSpPr>
          <p:nvPr>
            <p:ph type="body" idx="1"/>
          </p:nvPr>
        </p:nvSpPr>
        <p:spPr>
          <a:xfrm>
            <a:off x="457200" y="1247775"/>
            <a:ext cx="8229600" cy="4525963"/>
          </a:xfrm>
          <a:noFill/>
          <a:ln/>
        </p:spPr>
        <p:txBody>
          <a:bodyPr/>
          <a:lstStyle/>
          <a:p>
            <a:r>
              <a:rPr lang="en-US" sz="2400"/>
              <a:t>Airy (after George Biddell Airy) disk is the diffraction pattern of a point feature under a circular aperture. </a:t>
            </a:r>
          </a:p>
          <a:p>
            <a:endParaRPr lang="en-US" sz="2400"/>
          </a:p>
          <a:p>
            <a:r>
              <a:rPr lang="en-US" sz="2400"/>
              <a:t>It has the following form</a:t>
            </a:r>
            <a:br>
              <a:rPr lang="en-US" sz="2400"/>
            </a:br>
            <a:endParaRPr lang="en-US" sz="2400"/>
          </a:p>
          <a:p>
            <a:endParaRPr lang="en-US" sz="2400"/>
          </a:p>
          <a:p>
            <a:endParaRPr lang="en-US" sz="2400"/>
          </a:p>
          <a:p>
            <a:endParaRPr lang="en-US" sz="2400"/>
          </a:p>
          <a:p>
            <a:endParaRPr lang="en-US" sz="2400"/>
          </a:p>
          <a:p>
            <a:endParaRPr lang="en-US" sz="2400"/>
          </a:p>
          <a:p>
            <a:r>
              <a:rPr lang="en-US" sz="2400"/>
              <a:t>Detailed derivation is given in </a:t>
            </a:r>
            <a:br>
              <a:rPr lang="en-US" sz="2400"/>
            </a:br>
            <a:r>
              <a:rPr lang="en-US" sz="2400"/>
              <a:t>	</a:t>
            </a:r>
            <a:r>
              <a:rPr lang="en-US" sz="2000">
                <a:solidFill>
                  <a:srgbClr val="009900"/>
                </a:solidFill>
              </a:rPr>
              <a:t>Born &amp; Wolf,  Principles of Optics, 7th ed., pp. 439-441.</a:t>
            </a:r>
            <a:r>
              <a:rPr lang="en-US" sz="2400"/>
              <a:t>  </a:t>
            </a:r>
            <a:br>
              <a:rPr lang="en-US" sz="2400"/>
            </a:br>
            <a:r>
              <a:rPr lang="en-US" sz="2400"/>
              <a:t>	</a:t>
            </a:r>
          </a:p>
        </p:txBody>
      </p:sp>
      <p:graphicFrame>
        <p:nvGraphicFramePr>
          <p:cNvPr id="501764" name="Object 4"/>
          <p:cNvGraphicFramePr>
            <a:graphicFrameLocks noChangeAspect="1"/>
          </p:cNvGraphicFramePr>
          <p:nvPr/>
        </p:nvGraphicFramePr>
        <p:xfrm>
          <a:off x="1831975" y="3155950"/>
          <a:ext cx="2144713" cy="1174750"/>
        </p:xfrm>
        <a:graphic>
          <a:graphicData uri="http://schemas.openxmlformats.org/presentationml/2006/ole">
            <mc:AlternateContent xmlns:mc="http://schemas.openxmlformats.org/markup-compatibility/2006">
              <mc:Choice xmlns:v="urn:schemas-microsoft-com:vml" Requires="v">
                <p:oleObj spid="_x0000_s29837" name="Equation" r:id="rId4" imgW="927000" imgH="507960" progId="Equation.DSMT4">
                  <p:embed/>
                </p:oleObj>
              </mc:Choice>
              <mc:Fallback>
                <p:oleObj name="Equation" r:id="rId4" imgW="927000" imgH="507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1975" y="3155950"/>
                        <a:ext cx="2144713"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01765" name="Picture 5"/>
          <p:cNvPicPr>
            <a:picLocks noChangeAspect="1" noChangeArrowheads="1"/>
          </p:cNvPicPr>
          <p:nvPr/>
        </p:nvPicPr>
        <p:blipFill>
          <a:blip r:embed="rId6">
            <a:extLst>
              <a:ext uri="{28A0092B-C50C-407E-A947-70E740481C1C}">
                <a14:useLocalDpi xmlns:a14="http://schemas.microsoft.com/office/drawing/2010/main" val="0"/>
              </a:ext>
            </a:extLst>
          </a:blip>
          <a:srcRect l="39120" t="7442" r="978"/>
          <a:stretch>
            <a:fillRect/>
          </a:stretch>
        </p:blipFill>
        <p:spPr bwMode="auto">
          <a:xfrm>
            <a:off x="4529138" y="2247900"/>
            <a:ext cx="2786062"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66" name="Rectangle 6"/>
          <p:cNvSpPr>
            <a:spLocks noChangeArrowheads="1"/>
          </p:cNvSpPr>
          <p:nvPr/>
        </p:nvSpPr>
        <p:spPr bwMode="auto">
          <a:xfrm>
            <a:off x="952500" y="4324350"/>
            <a:ext cx="64008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i="1"/>
              <a:t>J</a:t>
            </a:r>
            <a:r>
              <a:rPr lang="en-US" i="1" baseline="-25000"/>
              <a:t>1</a:t>
            </a:r>
            <a:r>
              <a:rPr lang="en-US"/>
              <a:t>(</a:t>
            </a:r>
            <a:r>
              <a:rPr lang="en-US" i="1"/>
              <a:t>x</a:t>
            </a:r>
            <a:r>
              <a:rPr lang="en-US"/>
              <a:t>)</a:t>
            </a:r>
            <a:r>
              <a:rPr lang="en-US" i="1"/>
              <a:t> is a Bessel function of the first kind. </a:t>
            </a:r>
            <a:endParaRPr lang="en-US">
              <a:sym typeface="Symbol" pitchFamily="18" charset="2"/>
            </a:endParaRPr>
          </a:p>
        </p:txBody>
      </p:sp>
    </p:spTree>
    <p:extLst>
      <p:ext uri="{BB962C8B-B14F-4D97-AF65-F5344CB8AC3E}">
        <p14:creationId xmlns:p14="http://schemas.microsoft.com/office/powerpoint/2010/main" val="5785660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73BA3312-AFF2-4766-8B9F-01D32711C870}" type="slidenum">
              <a:rPr lang="en-US"/>
              <a:pPr/>
              <a:t>92</a:t>
            </a:fld>
            <a:endParaRPr lang="en-US"/>
          </a:p>
        </p:txBody>
      </p:sp>
      <p:sp>
        <p:nvSpPr>
          <p:cNvPr id="499714" name="Rectangle 2"/>
          <p:cNvSpPr>
            <a:spLocks noGrp="1" noChangeArrowheads="1"/>
          </p:cNvSpPr>
          <p:nvPr>
            <p:ph type="title"/>
          </p:nvPr>
        </p:nvSpPr>
        <p:spPr>
          <a:xfrm>
            <a:off x="448733" y="550863"/>
            <a:ext cx="8229600" cy="592137"/>
          </a:xfrm>
        </p:spPr>
        <p:txBody>
          <a:bodyPr/>
          <a:lstStyle/>
          <a:p>
            <a:r>
              <a:rPr lang="en-US" dirty="0"/>
              <a:t>Microscope Image Formation (I)</a:t>
            </a:r>
          </a:p>
        </p:txBody>
      </p:sp>
      <p:sp>
        <p:nvSpPr>
          <p:cNvPr id="499715" name="Rectangle 3"/>
          <p:cNvSpPr>
            <a:spLocks noGrp="1" noChangeArrowheads="1"/>
          </p:cNvSpPr>
          <p:nvPr>
            <p:ph type="body" idx="1"/>
          </p:nvPr>
        </p:nvSpPr>
        <p:spPr>
          <a:xfrm>
            <a:off x="457200" y="1295400"/>
            <a:ext cx="8229600" cy="1239838"/>
          </a:xfrm>
        </p:spPr>
        <p:txBody>
          <a:bodyPr/>
          <a:lstStyle/>
          <a:p>
            <a:r>
              <a:rPr lang="en-US" sz="2800" dirty="0"/>
              <a:t>Microscope image formation can be modeled as a convolution with the PSF. </a:t>
            </a:r>
          </a:p>
        </p:txBody>
      </p:sp>
      <p:graphicFrame>
        <p:nvGraphicFramePr>
          <p:cNvPr id="499716" name="Object 4"/>
          <p:cNvGraphicFramePr>
            <a:graphicFrameLocks noChangeAspect="1"/>
          </p:cNvGraphicFramePr>
          <p:nvPr/>
        </p:nvGraphicFramePr>
        <p:xfrm>
          <a:off x="2333625" y="2397125"/>
          <a:ext cx="4402138" cy="1044575"/>
        </p:xfrm>
        <a:graphic>
          <a:graphicData uri="http://schemas.openxmlformats.org/presentationml/2006/ole">
            <mc:AlternateContent xmlns:mc="http://schemas.openxmlformats.org/markup-compatibility/2006">
              <mc:Choice xmlns:v="urn:schemas-microsoft-com:vml" Requires="v">
                <p:oleObj spid="_x0000_s30861" name="Equation" r:id="rId4" imgW="2514600" imgH="596880" progId="Equation.DSMT4">
                  <p:embed/>
                </p:oleObj>
              </mc:Choice>
              <mc:Fallback>
                <p:oleObj name="Equation" r:id="rId4" imgW="2514600" imgH="596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625" y="2397125"/>
                        <a:ext cx="4402138"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997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7938" y="3852863"/>
            <a:ext cx="389572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9718" name="Rectangle 6"/>
          <p:cNvSpPr>
            <a:spLocks noChangeArrowheads="1"/>
          </p:cNvSpPr>
          <p:nvPr/>
        </p:nvSpPr>
        <p:spPr bwMode="auto">
          <a:xfrm>
            <a:off x="1719263" y="5945188"/>
            <a:ext cx="5827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t>http://micro.magnet.fsu.edu/primer/java/mtf/airydisksize/index.html</a:t>
            </a:r>
          </a:p>
        </p:txBody>
      </p:sp>
      <p:pic>
        <p:nvPicPr>
          <p:cNvPr id="6157" name="Picture 13"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3438" y="2801937"/>
            <a:ext cx="142875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0704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9AE24C45-3976-4C5D-B1EC-47D692AEED87}" type="slidenum">
              <a:rPr lang="en-US"/>
              <a:pPr/>
              <a:t>93</a:t>
            </a:fld>
            <a:endParaRPr lang="en-US"/>
          </a:p>
        </p:txBody>
      </p:sp>
      <p:sp>
        <p:nvSpPr>
          <p:cNvPr id="497666" name="Rectangle 2"/>
          <p:cNvSpPr>
            <a:spLocks noGrp="1" noChangeArrowheads="1"/>
          </p:cNvSpPr>
          <p:nvPr>
            <p:ph type="title"/>
          </p:nvPr>
        </p:nvSpPr>
        <p:spPr>
          <a:xfrm>
            <a:off x="440266" y="559330"/>
            <a:ext cx="8229600" cy="575204"/>
          </a:xfrm>
        </p:spPr>
        <p:txBody>
          <a:bodyPr/>
          <a:lstStyle/>
          <a:p>
            <a:r>
              <a:rPr lang="en-US" dirty="0"/>
              <a:t>Microscope Image Formation (II)</a:t>
            </a:r>
          </a:p>
        </p:txBody>
      </p:sp>
      <p:sp>
        <p:nvSpPr>
          <p:cNvPr id="497667" name="Rectangle 3"/>
          <p:cNvSpPr>
            <a:spLocks noGrp="1" noChangeArrowheads="1"/>
          </p:cNvSpPr>
          <p:nvPr>
            <p:ph type="body" idx="1"/>
          </p:nvPr>
        </p:nvSpPr>
        <p:spPr>
          <a:xfrm>
            <a:off x="352425" y="1247775"/>
            <a:ext cx="8229600" cy="2163763"/>
          </a:xfrm>
        </p:spPr>
        <p:txBody>
          <a:bodyPr/>
          <a:lstStyle/>
          <a:p>
            <a:r>
              <a:rPr lang="en-US" sz="2400"/>
              <a:t>The impulse response of the microscope is called its point spread function (PSF).</a:t>
            </a:r>
          </a:p>
          <a:p>
            <a:endParaRPr lang="en-US" sz="2400"/>
          </a:p>
          <a:p>
            <a:r>
              <a:rPr lang="en-US" sz="2400"/>
              <a:t>The transfer function of a microscope is called its optical transfer function (OTF).  </a:t>
            </a:r>
          </a:p>
          <a:p>
            <a:endParaRPr lang="en-US" sz="2400"/>
          </a:p>
          <a:p>
            <a:r>
              <a:rPr lang="en-US" sz="2400"/>
              <a:t>The PSF has the shape of an Airy Disk.</a:t>
            </a:r>
          </a:p>
          <a:p>
            <a:endParaRPr lang="en-US" sz="2400"/>
          </a:p>
        </p:txBody>
      </p:sp>
      <p:pic>
        <p:nvPicPr>
          <p:cNvPr id="497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13" y="4348163"/>
            <a:ext cx="389572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105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0DABBDD6-8E1C-40A3-A284-8C9DF3F98525}" type="slidenum">
              <a:rPr lang="en-US"/>
              <a:pPr/>
              <a:t>94</a:t>
            </a:fld>
            <a:endParaRPr lang="en-US"/>
          </a:p>
        </p:txBody>
      </p:sp>
      <p:sp>
        <p:nvSpPr>
          <p:cNvPr id="503810" name="Rectangle 2"/>
          <p:cNvSpPr>
            <a:spLocks noGrp="1" noChangeArrowheads="1"/>
          </p:cNvSpPr>
          <p:nvPr>
            <p:ph type="title"/>
          </p:nvPr>
        </p:nvSpPr>
        <p:spPr>
          <a:xfrm>
            <a:off x="390525" y="606975"/>
            <a:ext cx="8229600" cy="527559"/>
          </a:xfrm>
          <a:noFill/>
          <a:ln/>
        </p:spPr>
        <p:txBody>
          <a:bodyPr/>
          <a:lstStyle/>
          <a:p>
            <a:r>
              <a:rPr lang="en-US" dirty="0"/>
              <a:t>Numerical Aperture</a:t>
            </a:r>
          </a:p>
        </p:txBody>
      </p:sp>
      <p:sp>
        <p:nvSpPr>
          <p:cNvPr id="503811" name="Rectangle 3"/>
          <p:cNvSpPr>
            <a:spLocks noGrp="1" noChangeArrowheads="1"/>
          </p:cNvSpPr>
          <p:nvPr>
            <p:ph type="body" idx="1"/>
          </p:nvPr>
        </p:nvSpPr>
        <p:spPr>
          <a:xfrm>
            <a:off x="381000" y="1285875"/>
            <a:ext cx="4410075" cy="4525963"/>
          </a:xfrm>
          <a:noFill/>
          <a:ln/>
        </p:spPr>
        <p:txBody>
          <a:bodyPr/>
          <a:lstStyle/>
          <a:p>
            <a:r>
              <a:rPr lang="en-US" sz="2400" dirty="0"/>
              <a:t>Numerical aperture (NA) determines microscope resolution and light collection power. </a:t>
            </a:r>
            <a:br>
              <a:rPr lang="en-US" sz="2400" dirty="0"/>
            </a:br>
            <a:r>
              <a:rPr lang="en-US" dirty="0"/>
              <a:t>	</a:t>
            </a:r>
          </a:p>
        </p:txBody>
      </p:sp>
      <p:pic>
        <p:nvPicPr>
          <p:cNvPr id="5038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476375"/>
            <a:ext cx="35814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03813" name="Object 5"/>
          <p:cNvGraphicFramePr>
            <a:graphicFrameLocks noChangeAspect="1"/>
          </p:cNvGraphicFramePr>
          <p:nvPr/>
        </p:nvGraphicFramePr>
        <p:xfrm>
          <a:off x="2517775" y="3603625"/>
          <a:ext cx="2479675" cy="620713"/>
        </p:xfrm>
        <a:graphic>
          <a:graphicData uri="http://schemas.openxmlformats.org/presentationml/2006/ole">
            <mc:AlternateContent xmlns:mc="http://schemas.openxmlformats.org/markup-compatibility/2006">
              <mc:Choice xmlns:v="urn:schemas-microsoft-com:vml" Requires="v">
                <p:oleObj spid="_x0000_s31885" name="Equation" r:id="rId5" imgW="812520" imgH="203040" progId="Equation.DSMT4">
                  <p:embed/>
                </p:oleObj>
              </mc:Choice>
              <mc:Fallback>
                <p:oleObj name="Equation" r:id="rId5" imgW="81252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7775" y="3603625"/>
                        <a:ext cx="2479675"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3814" name="Rectangle 6"/>
          <p:cNvSpPr>
            <a:spLocks noChangeArrowheads="1"/>
          </p:cNvSpPr>
          <p:nvPr/>
        </p:nvSpPr>
        <p:spPr bwMode="auto">
          <a:xfrm>
            <a:off x="2247900" y="4457700"/>
            <a:ext cx="451485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i="1"/>
              <a:t>n</a:t>
            </a:r>
            <a:r>
              <a:rPr lang="en-US"/>
              <a:t>: refractive index of the medium between </a:t>
            </a:r>
            <a:br>
              <a:rPr lang="en-US"/>
            </a:br>
            <a:r>
              <a:rPr lang="en-US"/>
              <a:t>    the lens and the specimen</a:t>
            </a:r>
          </a:p>
          <a:p>
            <a:endParaRPr lang="en-US"/>
          </a:p>
          <a:p>
            <a:r>
              <a:rPr lang="en-US" i="1">
                <a:sym typeface="Symbol" pitchFamily="18" charset="2"/>
              </a:rPr>
              <a:t></a:t>
            </a:r>
            <a:r>
              <a:rPr lang="en-US">
                <a:sym typeface="Symbol" pitchFamily="18" charset="2"/>
              </a:rPr>
              <a:t>: half of the angular aperture</a:t>
            </a:r>
          </a:p>
        </p:txBody>
      </p:sp>
    </p:spTree>
    <p:extLst>
      <p:ext uri="{BB962C8B-B14F-4D97-AF65-F5344CB8AC3E}">
        <p14:creationId xmlns:p14="http://schemas.microsoft.com/office/powerpoint/2010/main" val="40886558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3D73C90F-9347-4EB1-8BF9-5F70AC9BFFAA}" type="slidenum">
              <a:rPr lang="en-US"/>
              <a:pPr/>
              <a:t>95</a:t>
            </a:fld>
            <a:endParaRPr lang="en-US"/>
          </a:p>
        </p:txBody>
      </p:sp>
      <p:sp>
        <p:nvSpPr>
          <p:cNvPr id="485378" name="Rectangle 2"/>
          <p:cNvSpPr>
            <a:spLocks noGrp="1" noChangeArrowheads="1"/>
          </p:cNvSpPr>
          <p:nvPr>
            <p:ph type="title"/>
          </p:nvPr>
        </p:nvSpPr>
        <p:spPr>
          <a:xfrm>
            <a:off x="466725" y="383059"/>
            <a:ext cx="8229600" cy="772413"/>
          </a:xfrm>
          <a:noFill/>
          <a:ln/>
        </p:spPr>
        <p:txBody>
          <a:bodyPr/>
          <a:lstStyle/>
          <a:p>
            <a:r>
              <a:rPr lang="en-US" sz="2400" dirty="0"/>
              <a:t>Different Definition of Light Microscopy Resolution Limit (Demo)</a:t>
            </a:r>
          </a:p>
        </p:txBody>
      </p:sp>
      <p:sp>
        <p:nvSpPr>
          <p:cNvPr id="485379" name="Rectangle 3"/>
          <p:cNvSpPr>
            <a:spLocks noGrp="1" noChangeArrowheads="1"/>
          </p:cNvSpPr>
          <p:nvPr>
            <p:ph type="body" idx="1"/>
          </p:nvPr>
        </p:nvSpPr>
        <p:spPr>
          <a:noFill/>
          <a:ln/>
        </p:spPr>
        <p:txBody>
          <a:bodyPr/>
          <a:lstStyle/>
          <a:p>
            <a:r>
              <a:rPr lang="en-US" sz="2400" dirty="0"/>
              <a:t>Rayleigh limit</a:t>
            </a:r>
          </a:p>
          <a:p>
            <a:endParaRPr lang="en-US" sz="2400" dirty="0"/>
          </a:p>
          <a:p>
            <a:endParaRPr lang="en-US" sz="2400" dirty="0"/>
          </a:p>
          <a:p>
            <a:r>
              <a:rPr lang="en-US" sz="2400" dirty="0"/>
              <a:t>Sparrow limit</a:t>
            </a:r>
          </a:p>
        </p:txBody>
      </p:sp>
      <p:sp>
        <p:nvSpPr>
          <p:cNvPr id="485384" name="Rectangle 8"/>
          <p:cNvSpPr>
            <a:spLocks noChangeArrowheads="1"/>
          </p:cNvSpPr>
          <p:nvPr/>
        </p:nvSpPr>
        <p:spPr bwMode="auto">
          <a:xfrm>
            <a:off x="1247775" y="5049838"/>
            <a:ext cx="6716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t>http://www.microscopy.fsu.edu/primer/java/imageformation/rayleighdisks/index.html</a:t>
            </a:r>
          </a:p>
        </p:txBody>
      </p:sp>
      <p:graphicFrame>
        <p:nvGraphicFramePr>
          <p:cNvPr id="485386" name="Object 10"/>
          <p:cNvGraphicFramePr>
            <a:graphicFrameLocks noChangeAspect="1"/>
          </p:cNvGraphicFramePr>
          <p:nvPr/>
        </p:nvGraphicFramePr>
        <p:xfrm>
          <a:off x="3819525" y="1489075"/>
          <a:ext cx="1698625" cy="974725"/>
        </p:xfrm>
        <a:graphic>
          <a:graphicData uri="http://schemas.openxmlformats.org/presentationml/2006/ole">
            <mc:AlternateContent xmlns:mc="http://schemas.openxmlformats.org/markup-compatibility/2006">
              <mc:Choice xmlns:v="urn:schemas-microsoft-com:vml" Requires="v">
                <p:oleObj spid="_x0000_s33048" name="Equation" r:id="rId4" imgW="685800" imgH="393480" progId="Equation.DSMT4">
                  <p:embed/>
                </p:oleObj>
              </mc:Choice>
              <mc:Fallback>
                <p:oleObj name="Equation" r:id="rId4" imgW="68580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525" y="1489075"/>
                        <a:ext cx="1698625"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8538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7425" y="1328738"/>
            <a:ext cx="2024063"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85388" name="Object 12"/>
          <p:cNvGraphicFramePr>
            <a:graphicFrameLocks noChangeAspect="1"/>
          </p:cNvGraphicFramePr>
          <p:nvPr/>
        </p:nvGraphicFramePr>
        <p:xfrm>
          <a:off x="3910013" y="3690938"/>
          <a:ext cx="1730375" cy="974725"/>
        </p:xfrm>
        <a:graphic>
          <a:graphicData uri="http://schemas.openxmlformats.org/presentationml/2006/ole">
            <mc:AlternateContent xmlns:mc="http://schemas.openxmlformats.org/markup-compatibility/2006">
              <mc:Choice xmlns:v="urn:schemas-microsoft-com:vml" Requires="v">
                <p:oleObj spid="_x0000_s33049" name="Equation" r:id="rId7" imgW="698400" imgH="393480" progId="Equation.DSMT4">
                  <p:embed/>
                </p:oleObj>
              </mc:Choice>
              <mc:Fallback>
                <p:oleObj name="Equation" r:id="rId7" imgW="69840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0013" y="3690938"/>
                        <a:ext cx="1730375"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33731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8F4BB456-54FE-42EE-AFBF-B1642B72179E}" type="slidenum">
              <a:rPr lang="en-US"/>
              <a:pPr/>
              <a:t>96</a:t>
            </a:fld>
            <a:endParaRPr lang="en-US"/>
          </a:p>
        </p:txBody>
      </p:sp>
      <p:sp>
        <p:nvSpPr>
          <p:cNvPr id="479234" name="Rectangle 2"/>
          <p:cNvSpPr>
            <a:spLocks noGrp="1" noChangeArrowheads="1"/>
          </p:cNvSpPr>
          <p:nvPr>
            <p:ph type="title"/>
          </p:nvPr>
        </p:nvSpPr>
        <p:spPr/>
        <p:txBody>
          <a:bodyPr/>
          <a:lstStyle/>
          <a:p>
            <a:r>
              <a:rPr lang="en-US" dirty="0"/>
              <a:t>Summary: High Resolution Microscopy</a:t>
            </a:r>
          </a:p>
        </p:txBody>
      </p:sp>
      <p:sp>
        <p:nvSpPr>
          <p:cNvPr id="479235" name="Rectangle 3"/>
          <p:cNvSpPr>
            <a:spLocks noGrp="1" noChangeArrowheads="1"/>
          </p:cNvSpPr>
          <p:nvPr>
            <p:ph type="body" idx="1"/>
          </p:nvPr>
        </p:nvSpPr>
        <p:spPr>
          <a:xfrm>
            <a:off x="457200" y="1501346"/>
            <a:ext cx="8229600" cy="4291442"/>
          </a:xfrm>
        </p:spPr>
        <p:txBody>
          <a:bodyPr/>
          <a:lstStyle/>
          <a:p>
            <a:r>
              <a:rPr lang="en-US" sz="2400" dirty="0"/>
              <a:t>Size of cellular features are typically on the scale of a micron or smaller. </a:t>
            </a:r>
          </a:p>
          <a:p>
            <a:endParaRPr lang="en-US" sz="2400" dirty="0"/>
          </a:p>
          <a:p>
            <a:r>
              <a:rPr lang="en-US" sz="2400" dirty="0"/>
              <a:t>To resolve such features require</a:t>
            </a:r>
          </a:p>
          <a:p>
            <a:pPr>
              <a:buFontTx/>
              <a:buNone/>
            </a:pPr>
            <a:r>
              <a:rPr lang="en-US" dirty="0"/>
              <a:t>	</a:t>
            </a:r>
            <a:r>
              <a:rPr lang="en-US" sz="2000" dirty="0"/>
              <a:t>	</a:t>
            </a:r>
            <a:r>
              <a:rPr lang="en-US" sz="2000" dirty="0">
                <a:solidFill>
                  <a:srgbClr val="009900"/>
                </a:solidFill>
              </a:rPr>
              <a:t>- Shorter wavelength (electron microscopy)</a:t>
            </a:r>
            <a:br>
              <a:rPr lang="en-US" sz="2000" dirty="0">
                <a:solidFill>
                  <a:srgbClr val="009900"/>
                </a:solidFill>
              </a:rPr>
            </a:br>
            <a:r>
              <a:rPr lang="en-US" sz="2000" dirty="0">
                <a:solidFill>
                  <a:srgbClr val="009900"/>
                </a:solidFill>
              </a:rPr>
              <a:t>	- High numerical aperture (resolution)</a:t>
            </a:r>
            <a:br>
              <a:rPr lang="en-US" sz="2000" dirty="0">
                <a:solidFill>
                  <a:srgbClr val="009900"/>
                </a:solidFill>
              </a:rPr>
            </a:br>
            <a:r>
              <a:rPr lang="en-US" sz="2000" dirty="0">
                <a:solidFill>
                  <a:srgbClr val="009900"/>
                </a:solidFill>
              </a:rPr>
              <a:t> 	- High magnification (spatial sampling)</a:t>
            </a:r>
          </a:p>
          <a:p>
            <a:pPr>
              <a:buFontTx/>
              <a:buNone/>
            </a:pPr>
            <a:endParaRPr lang="en-US" sz="2000" dirty="0">
              <a:solidFill>
                <a:srgbClr val="009900"/>
              </a:solidFill>
            </a:endParaRPr>
          </a:p>
          <a:p>
            <a:pPr>
              <a:buFontTx/>
              <a:buNone/>
            </a:pPr>
            <a:r>
              <a:rPr lang="en-US" sz="2400" dirty="0">
                <a:solidFill>
                  <a:srgbClr val="009900"/>
                </a:solidFill>
              </a:rPr>
              <a:t/>
            </a:r>
            <a:br>
              <a:rPr lang="en-US" sz="2400" dirty="0">
                <a:solidFill>
                  <a:srgbClr val="009900"/>
                </a:solidFill>
              </a:rPr>
            </a:br>
            <a:r>
              <a:rPr lang="en-US" sz="2400" dirty="0">
                <a:solidFill>
                  <a:srgbClr val="009900"/>
                </a:solidFill>
              </a:rPr>
              <a:t>	</a:t>
            </a:r>
          </a:p>
        </p:txBody>
      </p:sp>
      <p:graphicFrame>
        <p:nvGraphicFramePr>
          <p:cNvPr id="479236" name="Object 4"/>
          <p:cNvGraphicFramePr>
            <a:graphicFrameLocks noChangeAspect="1"/>
          </p:cNvGraphicFramePr>
          <p:nvPr/>
        </p:nvGraphicFramePr>
        <p:xfrm>
          <a:off x="6496050" y="3070225"/>
          <a:ext cx="1698625" cy="974725"/>
        </p:xfrm>
        <a:graphic>
          <a:graphicData uri="http://schemas.openxmlformats.org/presentationml/2006/ole">
            <mc:AlternateContent xmlns:mc="http://schemas.openxmlformats.org/markup-compatibility/2006">
              <mc:Choice xmlns:v="urn:schemas-microsoft-com:vml" Requires="v">
                <p:oleObj spid="_x0000_s33933" name="Equation" r:id="rId4" imgW="685800" imgH="393480" progId="Equation.DSMT4">
                  <p:embed/>
                </p:oleObj>
              </mc:Choice>
              <mc:Fallback>
                <p:oleObj name="Equation" r:id="rId4" imgW="68580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6050" y="3070225"/>
                        <a:ext cx="1698625"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9722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fld id="{9B89EB30-6DF5-4EC2-920F-4F4CDF5128AF}" type="slidenum">
              <a:rPr lang="en-US" smtClean="0"/>
              <a:pPr/>
              <a:t>97</a:t>
            </a:fld>
            <a:endParaRPr lang="en-US"/>
          </a:p>
        </p:txBody>
      </p:sp>
      <p:sp>
        <p:nvSpPr>
          <p:cNvPr id="136197" name="Rectangle 5"/>
          <p:cNvSpPr>
            <a:spLocks noChangeArrowheads="1"/>
          </p:cNvSpPr>
          <p:nvPr/>
        </p:nvSpPr>
        <p:spPr bwMode="auto">
          <a:xfrm>
            <a:off x="685800" y="2819400"/>
            <a:ext cx="7905750" cy="11430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r>
              <a:rPr lang="en-US" altLang="zh-CN" sz="4000" b="1">
                <a:solidFill>
                  <a:srgbClr val="FF3300"/>
                </a:solidFill>
                <a:ea typeface="宋体" pitchFamily="2" charset="-122"/>
                <a:cs typeface="Arial" charset="0"/>
              </a:rPr>
              <a:t>Questions?</a:t>
            </a:r>
            <a:endParaRPr lang="zh-CN" altLang="en-US" sz="4000" b="1">
              <a:solidFill>
                <a:srgbClr val="FF3300"/>
              </a:solidFill>
              <a:ea typeface="宋体" pitchFamily="2" charset="-122"/>
              <a:cs typeface="Arial" charset="0"/>
            </a:endParaRPr>
          </a:p>
        </p:txBody>
      </p:sp>
    </p:spTree>
    <p:extLst>
      <p:ext uri="{BB962C8B-B14F-4D97-AF65-F5344CB8AC3E}">
        <p14:creationId xmlns:p14="http://schemas.microsoft.com/office/powerpoint/2010/main" val="26634558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10950</TotalTime>
  <Words>2785</Words>
  <Application>Microsoft Office PowerPoint</Application>
  <PresentationFormat>全屏显示(4:3)</PresentationFormat>
  <Paragraphs>463</Paragraphs>
  <Slides>97</Slides>
  <Notes>19</Notes>
  <HiddenSlides>0</HiddenSlides>
  <MMClips>2</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97</vt:i4>
      </vt:variant>
    </vt:vector>
  </HeadingPairs>
  <TitlesOfParts>
    <vt:vector size="105" baseType="lpstr">
      <vt:lpstr>宋体</vt:lpstr>
      <vt:lpstr>Arial</vt:lpstr>
      <vt:lpstr>Symbol</vt:lpstr>
      <vt:lpstr>Tahoma</vt:lpstr>
      <vt:lpstr>Times New Roman</vt:lpstr>
      <vt:lpstr>Default Design</vt:lpstr>
      <vt:lpstr>Equation</vt:lpstr>
      <vt:lpstr>MathType 6.0 Equation</vt:lpstr>
      <vt:lpstr>081100M01002H   图像处理与分析   第四讲: 图像变换 (II)   基本图像变换，频率域滤波，深度神经网络结构简介</vt:lpstr>
      <vt:lpstr>第二次编程小作业</vt:lpstr>
      <vt:lpstr>关于编程作业答疑</vt:lpstr>
      <vt:lpstr>PowerPoint 演示文稿</vt:lpstr>
      <vt:lpstr>PowerPoint 演示文稿</vt:lpstr>
      <vt:lpstr>内容提要</vt:lpstr>
      <vt:lpstr>PowerPoint 演示文稿</vt:lpstr>
      <vt:lpstr>PowerPoint 演示文稿</vt:lpstr>
      <vt:lpstr>PowerPoint 演示文稿</vt:lpstr>
      <vt:lpstr>图像滤波示例：图像导数的计算</vt:lpstr>
      <vt:lpstr>图像滤波示例：图像的微分运算放大噪声</vt:lpstr>
      <vt:lpstr>PowerPoint 演示文稿</vt:lpstr>
      <vt:lpstr>PowerPoint 演示文稿</vt:lpstr>
      <vt:lpstr>PowerPoint 演示文稿</vt:lpstr>
      <vt:lpstr>PowerPoint 演示文稿</vt:lpstr>
      <vt:lpstr>高斯滤波器 (I)</vt:lpstr>
      <vt:lpstr>高斯滤波器 (II)</vt:lpstr>
      <vt:lpstr>高斯滤波器 (III)</vt:lpstr>
      <vt:lpstr>PowerPoint 演示文稿</vt:lpstr>
      <vt:lpstr>确定高斯滤波器的大小</vt:lpstr>
      <vt:lpstr>使用高斯滤波核下噪声压制与导数计算的简化</vt:lpstr>
      <vt:lpstr> 高斯滤波器与图像空间尺度</vt:lpstr>
      <vt:lpstr>PowerPoint 演示文稿</vt:lpstr>
      <vt:lpstr>傅里叶级数与傅里叶变换 (I)</vt:lpstr>
      <vt:lpstr>傅里叶级数与傅里叶变换 (II)</vt:lpstr>
      <vt:lpstr>脉冲信号的筛选特性</vt:lpstr>
      <vt:lpstr>卷积的一个基本属性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二维连续与离散傅里叶变换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图像频率域滤波的基本概念 (I)</vt:lpstr>
      <vt:lpstr>图像频率域滤波的基本概念 (II)</vt:lpstr>
      <vt:lpstr>图像频率域滤波的基本步骤</vt:lpstr>
      <vt:lpstr>PowerPoint 演示文稿</vt:lpstr>
      <vt:lpstr>滤波样本图像</vt:lpstr>
      <vt:lpstr>滤波结果: 理想低通滤波器 ILPF </vt:lpstr>
      <vt:lpstr>ILPF的空间域特性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矢量空间的基本概念</vt:lpstr>
      <vt:lpstr>内积空间的基本概念</vt:lpstr>
      <vt:lpstr>内积空间的单位正交基</vt:lpstr>
      <vt:lpstr>一维信号的正交变换</vt:lpstr>
      <vt:lpstr>一维信号的正交变换的矩阵形式</vt:lpstr>
      <vt:lpstr>二维信号的正交变换的矩阵形式</vt:lpstr>
      <vt:lpstr>PowerPoint 演示文稿</vt:lpstr>
      <vt:lpstr>生物神经网络</vt:lpstr>
      <vt:lpstr>生物与人工神经网络的比较</vt:lpstr>
      <vt:lpstr>一个人工神经元模型</vt:lpstr>
      <vt:lpstr>全连接前馈人工神经网络</vt:lpstr>
      <vt:lpstr>感受野的概念性介绍</vt:lpstr>
      <vt:lpstr>卷积神经网络示例：LeNet </vt:lpstr>
      <vt:lpstr>PowerPoint 演示文稿</vt:lpstr>
      <vt:lpstr>参考文献</vt:lpstr>
      <vt:lpstr>卷积神经网络概述</vt:lpstr>
      <vt:lpstr>卷积神经网络的神经生物学基础</vt:lpstr>
      <vt:lpstr>为什么采用卷积神经网络？</vt:lpstr>
      <vt:lpstr>CNN的典型结构</vt:lpstr>
      <vt:lpstr>卷积层：提取图像特征</vt:lpstr>
      <vt:lpstr>非线性单元：ReLU (I)</vt:lpstr>
      <vt:lpstr>非线性单元：ReLU (II)</vt:lpstr>
      <vt:lpstr>Pooling 池化 (I)</vt:lpstr>
      <vt:lpstr>Pooling 池化 (II)</vt:lpstr>
      <vt:lpstr>Softmax</vt:lpstr>
      <vt:lpstr>软件形态的变化</vt:lpstr>
      <vt:lpstr>PowerPoint 演示文稿</vt:lpstr>
      <vt:lpstr>A Microscope as a Linear System</vt:lpstr>
      <vt:lpstr>How to Characterize a Linear System</vt:lpstr>
      <vt:lpstr>Airy Disk</vt:lpstr>
      <vt:lpstr>Microscope Image Formation (I)</vt:lpstr>
      <vt:lpstr>Microscope Image Formation (II)</vt:lpstr>
      <vt:lpstr>Numerical Aperture</vt:lpstr>
      <vt:lpstr>Different Definition of Light Microscopy Resolution Limit (Demo)</vt:lpstr>
      <vt:lpstr>Summary: High Resolution Microscopy</vt:lpstr>
      <vt:lpstr>PowerPoint 演示文稿</vt:lpstr>
    </vt:vector>
  </TitlesOfParts>
  <Company>Personal Computer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Topics in Computational Biology</dc:title>
  <dc:creator>geyang</dc:creator>
  <cp:lastModifiedBy>GeYANG</cp:lastModifiedBy>
  <cp:revision>1316</cp:revision>
  <cp:lastPrinted>2017-01-23T14:59:55Z</cp:lastPrinted>
  <dcterms:created xsi:type="dcterms:W3CDTF">2009-01-10T16:37:29Z</dcterms:created>
  <dcterms:modified xsi:type="dcterms:W3CDTF">2019-09-26T09:50:15Z</dcterms:modified>
</cp:coreProperties>
</file>